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8"/>
  </p:notesMasterIdLst>
  <p:sldIdLst>
    <p:sldId id="256" r:id="rId2"/>
    <p:sldId id="257" r:id="rId3"/>
    <p:sldId id="259" r:id="rId4"/>
    <p:sldId id="258" r:id="rId5"/>
    <p:sldId id="260" r:id="rId6"/>
    <p:sldId id="261" r:id="rId7"/>
    <p:sldId id="274" r:id="rId8"/>
    <p:sldId id="262" r:id="rId9"/>
    <p:sldId id="275" r:id="rId10"/>
    <p:sldId id="263" r:id="rId11"/>
    <p:sldId id="264" r:id="rId12"/>
    <p:sldId id="266" r:id="rId13"/>
    <p:sldId id="265" r:id="rId14"/>
    <p:sldId id="272" r:id="rId15"/>
    <p:sldId id="267" r:id="rId16"/>
    <p:sldId id="268" r:id="rId17"/>
    <p:sldId id="276" r:id="rId18"/>
    <p:sldId id="277" r:id="rId19"/>
    <p:sldId id="269" r:id="rId20"/>
    <p:sldId id="279" r:id="rId21"/>
    <p:sldId id="278" r:id="rId22"/>
    <p:sldId id="280" r:id="rId23"/>
    <p:sldId id="281" r:id="rId24"/>
    <p:sldId id="282" r:id="rId25"/>
    <p:sldId id="283" r:id="rId26"/>
    <p:sldId id="270" r:id="rId27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9" autoAdjust="0"/>
    <p:restoredTop sz="92401" autoAdjust="0"/>
  </p:normalViewPr>
  <p:slideViewPr>
    <p:cSldViewPr snapToGrid="0">
      <p:cViewPr varScale="1">
        <p:scale>
          <a:sx n="83" d="100"/>
          <a:sy n="83" d="100"/>
        </p:scale>
        <p:origin x="1590" y="30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BC5FCBB-41B1-4466-AA9F-EE967B547B4C}" type="datetimeFigureOut">
              <a:rPr lang="it-IT" smtClean="0"/>
              <a:t>16/03/2016</a:t>
            </a:fld>
            <a:endParaRPr lang="it-IT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492B8D0-5C94-4728-962A-59F2586D3302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6186250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Welcome</a:t>
            </a:r>
            <a:endParaRPr lang="it-IT" dirty="0"/>
          </a:p>
          <a:p>
            <a:r>
              <a:rPr lang="it-IT" baseline="0" dirty="0" err="1"/>
              <a:t>Shall</a:t>
            </a:r>
            <a:r>
              <a:rPr lang="it-IT" baseline="0" dirty="0"/>
              <a:t> </a:t>
            </a:r>
            <a:r>
              <a:rPr lang="it-IT" baseline="0" dirty="0" err="1"/>
              <a:t>we</a:t>
            </a:r>
            <a:r>
              <a:rPr lang="it-IT" baseline="0" dirty="0"/>
              <a:t> start?</a:t>
            </a:r>
          </a:p>
          <a:p>
            <a:r>
              <a:rPr lang="it-IT" baseline="0" dirty="0" err="1"/>
              <a:t>what</a:t>
            </a:r>
            <a:r>
              <a:rPr lang="it-IT" baseline="0" dirty="0"/>
              <a:t> </a:t>
            </a:r>
            <a:r>
              <a:rPr lang="it-IT" baseline="0" dirty="0" err="1"/>
              <a:t>about</a:t>
            </a:r>
            <a:r>
              <a:rPr lang="it-IT" baseline="0" dirty="0"/>
              <a:t> lunch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92B8D0-5C94-4728-962A-59F2586D3302}" type="slidenum">
              <a:rPr lang="it-IT" smtClean="0"/>
              <a:t>1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5714716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92B8D0-5C94-4728-962A-59F2586D3302}" type="slidenum">
              <a:rPr lang="it-IT" smtClean="0"/>
              <a:t>26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96835174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F17C4C-DD60-4A31-96E9-4261E82FEF2E}" type="datetimeFigureOut">
              <a:rPr lang="it-IT" smtClean="0"/>
              <a:t>16/03/2016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EBE910-5C23-46BE-80AB-460E6EA218C7}" type="slidenum">
              <a:rPr lang="it-IT" smtClean="0"/>
              <a:t>‹#›</a:t>
            </a:fld>
            <a:endParaRPr lang="it-IT"/>
          </a:p>
        </p:txBody>
      </p:sp>
      <p:pic>
        <p:nvPicPr>
          <p:cNvPr id="2054" name="Picture 6" descr="https://raw.githubusercontent.com/Particular/Collaboration/master/Brand%20style%20guide/img/Particular-bw.png?token=ABQ6K-7mxU934CC5qAbNkcAzux9rgMD8ks5W4n4DwA%3D%3D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4300" y="6047231"/>
            <a:ext cx="1600200" cy="725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888280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F17C4C-DD60-4A31-96E9-4261E82FEF2E}" type="datetimeFigureOut">
              <a:rPr lang="it-IT" smtClean="0"/>
              <a:t>16/03/2016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EBE910-5C23-46BE-80AB-460E6EA218C7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6539702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F17C4C-DD60-4A31-96E9-4261E82FEF2E}" type="datetimeFigureOut">
              <a:rPr lang="it-IT" smtClean="0"/>
              <a:t>16/03/2016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EBE910-5C23-46BE-80AB-460E6EA218C7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4828118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F17C4C-DD60-4A31-96E9-4261E82FEF2E}" type="datetimeFigureOut">
              <a:rPr lang="it-IT" smtClean="0"/>
              <a:t>16/03/2016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EBE910-5C23-46BE-80AB-460E6EA218C7}" type="slidenum">
              <a:rPr lang="it-IT" smtClean="0"/>
              <a:t>‹#›</a:t>
            </a:fld>
            <a:endParaRPr lang="it-IT"/>
          </a:p>
        </p:txBody>
      </p:sp>
      <p:pic>
        <p:nvPicPr>
          <p:cNvPr id="9" name="Picture 6" descr="https://raw.githubusercontent.com/Particular/Collaboration/master/Brand%20style%20guide/img/Particular-bw.png?token=ABQ6K-7mxU934CC5qAbNkcAzux9rgMD8ks5W4n4DwA%3D%3D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5730" y="6229828"/>
            <a:ext cx="1424940" cy="6459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40973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F17C4C-DD60-4A31-96E9-4261E82FEF2E}" type="datetimeFigureOut">
              <a:rPr lang="it-IT" smtClean="0"/>
              <a:t>16/03/2016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EBE910-5C23-46BE-80AB-460E6EA218C7}" type="slidenum">
              <a:rPr lang="it-IT" smtClean="0"/>
              <a:t>‹#›</a:t>
            </a:fld>
            <a:endParaRPr lang="it-IT"/>
          </a:p>
        </p:txBody>
      </p:sp>
      <p:pic>
        <p:nvPicPr>
          <p:cNvPr id="8" name="Picture 6" descr="https://raw.githubusercontent.com/Particular/Collaboration/master/Brand%20style%20guide/img/Particular-bw.png?token=ABQ6K-7mxU934CC5qAbNkcAzux9rgMD8ks5W4n4DwA%3D%3D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4300" y="6047231"/>
            <a:ext cx="1600200" cy="725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540339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F17C4C-DD60-4A31-96E9-4261E82FEF2E}" type="datetimeFigureOut">
              <a:rPr lang="it-IT" smtClean="0"/>
              <a:t>16/03/2016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EBE910-5C23-46BE-80AB-460E6EA218C7}" type="slidenum">
              <a:rPr lang="it-IT" smtClean="0"/>
              <a:t>‹#›</a:t>
            </a:fld>
            <a:endParaRPr lang="it-IT"/>
          </a:p>
        </p:txBody>
      </p:sp>
      <p:pic>
        <p:nvPicPr>
          <p:cNvPr id="10" name="Picture 6" descr="https://raw.githubusercontent.com/Particular/Collaboration/master/Brand%20style%20guide/img/Particular-bw.png?token=ABQ6K-7mxU934CC5qAbNkcAzux9rgMD8ks5W4n4DwA%3D%3D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5730" y="6229828"/>
            <a:ext cx="1424940" cy="6459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689306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F17C4C-DD60-4A31-96E9-4261E82FEF2E}" type="datetimeFigureOut">
              <a:rPr lang="it-IT" smtClean="0"/>
              <a:t>16/03/2016</a:t>
            </a:fld>
            <a:endParaRPr lang="it-IT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EBE910-5C23-46BE-80AB-460E6EA218C7}" type="slidenum">
              <a:rPr lang="it-IT" smtClean="0"/>
              <a:t>‹#›</a:t>
            </a:fld>
            <a:endParaRPr lang="it-IT"/>
          </a:p>
        </p:txBody>
      </p:sp>
      <p:pic>
        <p:nvPicPr>
          <p:cNvPr id="12" name="Picture 6" descr="https://raw.githubusercontent.com/Particular/Collaboration/master/Brand%20style%20guide/img/Particular-bw.png?token=ABQ6K-7mxU934CC5qAbNkcAzux9rgMD8ks5W4n4DwA%3D%3D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5730" y="6229828"/>
            <a:ext cx="1424940" cy="6459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617586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F17C4C-DD60-4A31-96E9-4261E82FEF2E}" type="datetimeFigureOut">
              <a:rPr lang="it-IT" smtClean="0"/>
              <a:t>16/03/2016</a:t>
            </a:fld>
            <a:endParaRPr lang="it-IT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EBE910-5C23-46BE-80AB-460E6EA218C7}" type="slidenum">
              <a:rPr lang="it-IT" smtClean="0"/>
              <a:t>‹#›</a:t>
            </a:fld>
            <a:endParaRPr lang="it-IT"/>
          </a:p>
        </p:txBody>
      </p:sp>
      <p:pic>
        <p:nvPicPr>
          <p:cNvPr id="8" name="Picture 6" descr="https://raw.githubusercontent.com/Particular/Collaboration/master/Brand%20style%20guide/img/Particular-bw.png?token=ABQ6K-7mxU934CC5qAbNkcAzux9rgMD8ks5W4n4DwA%3D%3D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5730" y="6229828"/>
            <a:ext cx="1424940" cy="6459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898415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F17C4C-DD60-4A31-96E9-4261E82FEF2E}" type="datetimeFigureOut">
              <a:rPr lang="it-IT" smtClean="0"/>
              <a:t>16/03/2016</a:t>
            </a:fld>
            <a:endParaRPr lang="it-IT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EBE910-5C23-46BE-80AB-460E6EA218C7}" type="slidenum">
              <a:rPr lang="it-IT" smtClean="0"/>
              <a:t>‹#›</a:t>
            </a:fld>
            <a:endParaRPr lang="it-IT"/>
          </a:p>
        </p:txBody>
      </p:sp>
      <p:pic>
        <p:nvPicPr>
          <p:cNvPr id="7" name="Picture 6" descr="https://raw.githubusercontent.com/Particular/Collaboration/master/Brand%20style%20guide/img/Particular-bw.png?token=ABQ6K-7mxU934CC5qAbNkcAzux9rgMD8ks5W4n4DwA%3D%3D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5730" y="6229828"/>
            <a:ext cx="1424940" cy="6459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160102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F17C4C-DD60-4A31-96E9-4261E82FEF2E}" type="datetimeFigureOut">
              <a:rPr lang="it-IT" smtClean="0"/>
              <a:t>16/03/2016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EBE910-5C23-46BE-80AB-460E6EA218C7}" type="slidenum">
              <a:rPr lang="it-IT" smtClean="0"/>
              <a:t>‹#›</a:t>
            </a:fld>
            <a:endParaRPr lang="it-IT"/>
          </a:p>
        </p:txBody>
      </p:sp>
      <p:pic>
        <p:nvPicPr>
          <p:cNvPr id="10" name="Picture 6" descr="https://raw.githubusercontent.com/Particular/Collaboration/master/Brand%20style%20guide/img/Particular-bw.png?token=ABQ6K-7mxU934CC5qAbNkcAzux9rgMD8ks5W4n4DwA%3D%3D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5730" y="6229828"/>
            <a:ext cx="1424940" cy="6459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473875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F17C4C-DD60-4A31-96E9-4261E82FEF2E}" type="datetimeFigureOut">
              <a:rPr lang="it-IT" smtClean="0"/>
              <a:t>16/03/2016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EBE910-5C23-46BE-80AB-460E6EA218C7}" type="slidenum">
              <a:rPr lang="it-IT" smtClean="0"/>
              <a:t>‹#›</a:t>
            </a:fld>
            <a:endParaRPr lang="it-IT"/>
          </a:p>
        </p:txBody>
      </p:sp>
      <p:pic>
        <p:nvPicPr>
          <p:cNvPr id="10" name="Picture 6" descr="https://raw.githubusercontent.com/Particular/Collaboration/master/Brand%20style%20guide/img/Particular-bw.png?token=ABQ6K-7mxU934CC5qAbNkcAzux9rgMD8ks5W4n4DwA%3D%3D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5730" y="6229828"/>
            <a:ext cx="1424940" cy="6459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306016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F17C4C-DD60-4A31-96E9-4261E82FEF2E}" type="datetimeFigureOut">
              <a:rPr lang="it-IT" smtClean="0"/>
              <a:t>16/03/2016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EBE910-5C23-46BE-80AB-460E6EA218C7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9369696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it-IT" sz="4900" dirty="0" err="1"/>
              <a:t>Microservice</a:t>
            </a:r>
            <a:r>
              <a:rPr lang="it-IT" sz="4900" dirty="0"/>
              <a:t>: SOA e DDD alla massima potenza</a:t>
            </a:r>
            <a:endParaRPr lang="it-IT" dirty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The road to a </a:t>
            </a:r>
            <a:br>
              <a:rPr lang="en-US" dirty="0"/>
            </a:br>
            <a:r>
              <a:rPr lang="en-US" sz="2800" dirty="0"/>
              <a:t>Service Oriented Architecture is paved with a message based infrastructure</a:t>
            </a:r>
            <a:endParaRPr lang="it-IT" sz="2800" dirty="0"/>
          </a:p>
        </p:txBody>
      </p:sp>
    </p:spTree>
    <p:extLst>
      <p:ext uri="{BB962C8B-B14F-4D97-AF65-F5344CB8AC3E}">
        <p14:creationId xmlns:p14="http://schemas.microsoft.com/office/powerpoint/2010/main" val="625145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“Transaction boundaries”</a:t>
            </a:r>
            <a:endParaRPr lang="it-IT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/>
              <a:t>Dal </a:t>
            </a:r>
            <a:r>
              <a:rPr lang="en-US" dirty="0" err="1"/>
              <a:t>punto</a:t>
            </a:r>
            <a:r>
              <a:rPr lang="en-US" dirty="0"/>
              <a:t> di vista </a:t>
            </a:r>
            <a:r>
              <a:rPr lang="en-US" dirty="0" err="1"/>
              <a:t>utente</a:t>
            </a:r>
            <a:r>
              <a:rPr lang="en-US" dirty="0"/>
              <a:t>: </a:t>
            </a:r>
            <a:r>
              <a:rPr lang="en-US" b="1" dirty="0" err="1"/>
              <a:t>una</a:t>
            </a:r>
            <a:r>
              <a:rPr lang="en-US" b="1" dirty="0"/>
              <a:t> </a:t>
            </a:r>
            <a:r>
              <a:rPr lang="en-US" b="1" dirty="0" err="1"/>
              <a:t>singola</a:t>
            </a:r>
            <a:r>
              <a:rPr lang="en-US" b="1" dirty="0"/>
              <a:t> </a:t>
            </a:r>
            <a:r>
              <a:rPr lang="en-US" b="1" dirty="0" err="1"/>
              <a:t>operazione</a:t>
            </a:r>
            <a:endParaRPr lang="en-US" b="1" dirty="0"/>
          </a:p>
          <a:p>
            <a:r>
              <a:rPr lang="en-US" dirty="0"/>
              <a:t>Dal </a:t>
            </a:r>
            <a:r>
              <a:rPr lang="en-US" dirty="0" err="1"/>
              <a:t>punto</a:t>
            </a:r>
            <a:r>
              <a:rPr lang="en-US" dirty="0"/>
              <a:t> di vista del </a:t>
            </a:r>
            <a:r>
              <a:rPr lang="en-US" dirty="0" err="1"/>
              <a:t>sistema</a:t>
            </a:r>
            <a:r>
              <a:rPr lang="en-US" dirty="0"/>
              <a:t>: </a:t>
            </a:r>
            <a:r>
              <a:rPr lang="en-US" b="1" dirty="0" err="1"/>
              <a:t>operazioni</a:t>
            </a:r>
            <a:r>
              <a:rPr lang="en-US" b="1" dirty="0"/>
              <a:t> multiple</a:t>
            </a:r>
            <a:endParaRPr lang="en-US" dirty="0"/>
          </a:p>
          <a:p>
            <a:pPr lvl="1"/>
            <a:r>
              <a:rPr lang="en-US" dirty="0" err="1"/>
              <a:t>Che</a:t>
            </a:r>
            <a:r>
              <a:rPr lang="en-US" dirty="0"/>
              <a:t> </a:t>
            </a:r>
            <a:r>
              <a:rPr lang="en-US" dirty="0" err="1"/>
              <a:t>dovrebbero</a:t>
            </a:r>
            <a:r>
              <a:rPr lang="en-US" dirty="0"/>
              <a:t> </a:t>
            </a:r>
            <a:r>
              <a:rPr lang="en-US" dirty="0" err="1"/>
              <a:t>essere</a:t>
            </a:r>
            <a:r>
              <a:rPr lang="en-US" dirty="0"/>
              <a:t> “atomic”</a:t>
            </a:r>
          </a:p>
          <a:p>
            <a:pPr lvl="1"/>
            <a:endParaRPr lang="en-US" dirty="0"/>
          </a:p>
          <a:p>
            <a:r>
              <a:rPr lang="en-US" dirty="0"/>
              <a:t>La </a:t>
            </a:r>
            <a:r>
              <a:rPr lang="en-US" b="1" dirty="0" err="1"/>
              <a:t>Transazione</a:t>
            </a:r>
            <a:r>
              <a:rPr lang="en-US" b="1" dirty="0"/>
              <a:t> di Business </a:t>
            </a:r>
            <a:r>
              <a:rPr lang="en-US" dirty="0" err="1"/>
              <a:t>varca</a:t>
            </a:r>
            <a:r>
              <a:rPr lang="en-US" dirty="0"/>
              <a:t> </a:t>
            </a:r>
            <a:r>
              <a:rPr lang="en-US" dirty="0" err="1"/>
              <a:t>molti</a:t>
            </a:r>
            <a:r>
              <a:rPr lang="en-US" dirty="0"/>
              <a:t> </a:t>
            </a:r>
            <a:r>
              <a:rPr lang="en-US" dirty="0" err="1"/>
              <a:t>confini</a:t>
            </a:r>
            <a:endParaRPr lang="en-US" dirty="0"/>
          </a:p>
          <a:p>
            <a:pPr lvl="1"/>
            <a:r>
              <a:rPr lang="en-US" dirty="0" err="1"/>
              <a:t>Dialogo</a:t>
            </a:r>
            <a:r>
              <a:rPr lang="en-US" dirty="0"/>
              <a:t> con </a:t>
            </a:r>
            <a:r>
              <a:rPr lang="en-US" dirty="0" err="1"/>
              <a:t>il</a:t>
            </a:r>
            <a:r>
              <a:rPr lang="en-US" dirty="0"/>
              <a:t> </a:t>
            </a:r>
            <a:r>
              <a:rPr lang="en-US" dirty="0" err="1"/>
              <a:t>teatro</a:t>
            </a:r>
            <a:r>
              <a:rPr lang="en-US" dirty="0"/>
              <a:t> per </a:t>
            </a:r>
            <a:r>
              <a:rPr lang="en-US" dirty="0" err="1"/>
              <a:t>bloccare</a:t>
            </a:r>
            <a:r>
              <a:rPr lang="en-US" dirty="0"/>
              <a:t> I </a:t>
            </a:r>
            <a:r>
              <a:rPr lang="en-US" dirty="0" err="1"/>
              <a:t>posti</a:t>
            </a:r>
            <a:endParaRPr lang="en-US" dirty="0"/>
          </a:p>
          <a:p>
            <a:pPr lvl="1"/>
            <a:r>
              <a:rPr lang="en-US" dirty="0"/>
              <a:t>La carta di </a:t>
            </a:r>
            <a:r>
              <a:rPr lang="en-US" dirty="0" err="1"/>
              <a:t>credito</a:t>
            </a:r>
            <a:endParaRPr lang="en-US" dirty="0"/>
          </a:p>
          <a:p>
            <a:pPr lvl="1"/>
            <a:r>
              <a:rPr lang="en-US" dirty="0" err="1"/>
              <a:t>L’assicurazione</a:t>
            </a:r>
            <a:r>
              <a:rPr lang="en-US" dirty="0"/>
              <a:t> </a:t>
            </a:r>
            <a:r>
              <a:rPr lang="en-US" dirty="0" err="1"/>
              <a:t>dei</a:t>
            </a:r>
            <a:r>
              <a:rPr lang="en-US" dirty="0"/>
              <a:t> </a:t>
            </a:r>
            <a:r>
              <a:rPr lang="en-US" dirty="0" err="1"/>
              <a:t>biglietti</a:t>
            </a:r>
            <a:endParaRPr lang="en-US" dirty="0"/>
          </a:p>
          <a:p>
            <a:pPr lvl="1"/>
            <a:r>
              <a:rPr lang="en-US" dirty="0"/>
              <a:t>La </a:t>
            </a:r>
            <a:r>
              <a:rPr lang="en-US" dirty="0" err="1"/>
              <a:t>spedizione</a:t>
            </a:r>
            <a:endParaRPr lang="en-US" dirty="0"/>
          </a:p>
          <a:p>
            <a:pPr lvl="1"/>
            <a:r>
              <a:rPr lang="en-US" dirty="0"/>
              <a:t>La “</a:t>
            </a:r>
            <a:r>
              <a:rPr lang="en-US" dirty="0" err="1"/>
              <a:t>roba</a:t>
            </a:r>
            <a:r>
              <a:rPr lang="en-US" dirty="0"/>
              <a:t>” </a:t>
            </a:r>
            <a:r>
              <a:rPr lang="en-US" dirty="0" err="1"/>
              <a:t>interna</a:t>
            </a:r>
            <a:endParaRPr lang="en-US" dirty="0"/>
          </a:p>
          <a:p>
            <a:r>
              <a:rPr lang="en-US" dirty="0" err="1"/>
              <a:t>Alla</a:t>
            </a:r>
            <a:r>
              <a:rPr lang="en-US" dirty="0"/>
              <a:t> fine </a:t>
            </a:r>
            <a:r>
              <a:rPr lang="en-US" dirty="0" err="1"/>
              <a:t>finisce</a:t>
            </a:r>
            <a:r>
              <a:rPr lang="en-US" dirty="0"/>
              <a:t> </a:t>
            </a:r>
            <a:r>
              <a:rPr lang="en-US" dirty="0" err="1"/>
              <a:t>sempre</a:t>
            </a:r>
            <a:r>
              <a:rPr lang="en-US" dirty="0"/>
              <a:t> in </a:t>
            </a:r>
            <a:r>
              <a:rPr lang="en-US" dirty="0" err="1"/>
              <a:t>una</a:t>
            </a:r>
            <a:r>
              <a:rPr lang="en-US" dirty="0"/>
              <a:t>…</a:t>
            </a:r>
          </a:p>
        </p:txBody>
      </p:sp>
    </p:spTree>
    <p:extLst>
      <p:ext uri="{BB962C8B-B14F-4D97-AF65-F5344CB8AC3E}">
        <p14:creationId xmlns:p14="http://schemas.microsoft.com/office/powerpoint/2010/main" val="11352627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313266"/>
            <a:ext cx="9144000" cy="999067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6600" dirty="0"/>
              <a:t>…big ball of mud…</a:t>
            </a:r>
            <a:endParaRPr lang="it-IT" sz="6600" dirty="0"/>
          </a:p>
        </p:txBody>
      </p:sp>
      <p:sp>
        <p:nvSpPr>
          <p:cNvPr id="4" name="Rectangle 3"/>
          <p:cNvSpPr/>
          <p:nvPr/>
        </p:nvSpPr>
        <p:spPr>
          <a:xfrm>
            <a:off x="0" y="313267"/>
            <a:ext cx="9144000" cy="5782734"/>
          </a:xfrm>
          <a:prstGeom prst="rect">
            <a:avLst/>
          </a:prstGeom>
          <a:solidFill>
            <a:schemeClr val="lt1">
              <a:alpha val="90000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7200" dirty="0" err="1"/>
              <a:t>Quando</a:t>
            </a:r>
            <a:r>
              <a:rPr lang="en-US" sz="7200" dirty="0"/>
              <a:t> </a:t>
            </a:r>
            <a:r>
              <a:rPr lang="en-US" sz="7200" dirty="0" err="1"/>
              <a:t>attraversiamo</a:t>
            </a:r>
            <a:r>
              <a:rPr lang="en-US" sz="7200" dirty="0"/>
              <a:t> </a:t>
            </a:r>
            <a:r>
              <a:rPr lang="en-US" sz="7200" dirty="0" err="1"/>
              <a:t>dei</a:t>
            </a:r>
            <a:r>
              <a:rPr lang="en-US" sz="7200" dirty="0"/>
              <a:t> </a:t>
            </a:r>
            <a:r>
              <a:rPr lang="en-US" sz="7200" dirty="0" err="1"/>
              <a:t>confini</a:t>
            </a:r>
            <a:r>
              <a:rPr lang="en-US" sz="7200" dirty="0"/>
              <a:t> non </a:t>
            </a:r>
            <a:r>
              <a:rPr lang="en-US" sz="7200" dirty="0" err="1"/>
              <a:t>possiamo</a:t>
            </a:r>
            <a:r>
              <a:rPr lang="en-US" sz="7200" dirty="0"/>
              <a:t> </a:t>
            </a:r>
            <a:r>
              <a:rPr lang="en-US" sz="7200" dirty="0" err="1"/>
              <a:t>pretendere</a:t>
            </a:r>
            <a:r>
              <a:rPr lang="en-US" sz="7200" dirty="0"/>
              <a:t> </a:t>
            </a:r>
            <a:r>
              <a:rPr lang="en-US" sz="7200" dirty="0" err="1"/>
              <a:t>che</a:t>
            </a:r>
            <a:r>
              <a:rPr lang="en-US" sz="7200" dirty="0"/>
              <a:t> le </a:t>
            </a:r>
            <a:r>
              <a:rPr lang="en-US" sz="7200" dirty="0" err="1"/>
              <a:t>transazioni</a:t>
            </a:r>
            <a:r>
              <a:rPr lang="en-US" sz="7200" dirty="0"/>
              <a:t> </a:t>
            </a:r>
            <a:r>
              <a:rPr lang="en-US" sz="7200" dirty="0" err="1"/>
              <a:t>funzionino</a:t>
            </a:r>
            <a:endParaRPr lang="it-IT" sz="7200" dirty="0"/>
          </a:p>
        </p:txBody>
      </p:sp>
      <p:sp>
        <p:nvSpPr>
          <p:cNvPr id="5" name="Rectangle 4"/>
          <p:cNvSpPr/>
          <p:nvPr/>
        </p:nvSpPr>
        <p:spPr>
          <a:xfrm>
            <a:off x="0" y="313267"/>
            <a:ext cx="9144000" cy="5782734"/>
          </a:xfrm>
          <a:prstGeom prst="rect">
            <a:avLst/>
          </a:prstGeom>
          <a:solidFill>
            <a:schemeClr val="lt1">
              <a:alpha val="90000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8000" i="1" dirty="0"/>
              <a:t>SOA</a:t>
            </a:r>
          </a:p>
          <a:p>
            <a:pPr algn="ctr"/>
            <a:r>
              <a:rPr lang="en-US" sz="8000" i="1" dirty="0"/>
              <a:t>Boundaries</a:t>
            </a:r>
          </a:p>
          <a:p>
            <a:pPr algn="ctr"/>
            <a:r>
              <a:rPr lang="en-US" sz="8000" i="1" dirty="0"/>
              <a:t>are explicit</a:t>
            </a:r>
            <a:endParaRPr lang="it-IT" sz="8000" i="1" dirty="0"/>
          </a:p>
        </p:txBody>
      </p:sp>
    </p:spTree>
    <p:extLst>
      <p:ext uri="{BB962C8B-B14F-4D97-AF65-F5344CB8AC3E}">
        <p14:creationId xmlns:p14="http://schemas.microsoft.com/office/powerpoint/2010/main" val="29902174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4" grpId="1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787400"/>
            <a:ext cx="9144000" cy="1574799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4800" dirty="0"/>
              <a:t>Il DTC </a:t>
            </a:r>
            <a:r>
              <a:rPr lang="en-US" sz="4800" dirty="0" err="1"/>
              <a:t>dimenticare</a:t>
            </a:r>
            <a:r>
              <a:rPr lang="en-US" sz="4800" dirty="0"/>
              <a:t> </a:t>
            </a:r>
            <a:r>
              <a:rPr lang="en-US" sz="4800" dirty="0" err="1"/>
              <a:t>dobbiamo</a:t>
            </a:r>
            <a:endParaRPr lang="it-IT" sz="4800" dirty="0"/>
          </a:p>
        </p:txBody>
      </p:sp>
      <p:sp>
        <p:nvSpPr>
          <p:cNvPr id="6" name="Rectangle 5"/>
          <p:cNvSpPr/>
          <p:nvPr/>
        </p:nvSpPr>
        <p:spPr>
          <a:xfrm>
            <a:off x="0" y="2667000"/>
            <a:ext cx="9144000" cy="1574799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4800" dirty="0"/>
              <a:t>La </a:t>
            </a:r>
            <a:r>
              <a:rPr lang="en-US" sz="4800" dirty="0" err="1"/>
              <a:t>compensazione</a:t>
            </a:r>
            <a:r>
              <a:rPr lang="en-US" sz="4800" dirty="0"/>
              <a:t> </a:t>
            </a:r>
            <a:r>
              <a:rPr lang="en-US" sz="4800" dirty="0" err="1"/>
              <a:t>accettare</a:t>
            </a:r>
            <a:endParaRPr lang="it-IT" sz="4800" dirty="0"/>
          </a:p>
        </p:txBody>
      </p:sp>
      <p:sp>
        <p:nvSpPr>
          <p:cNvPr id="7" name="Rectangle 6"/>
          <p:cNvSpPr/>
          <p:nvPr/>
        </p:nvSpPr>
        <p:spPr>
          <a:xfrm>
            <a:off x="0" y="4546600"/>
            <a:ext cx="9144000" cy="1574799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4800" dirty="0" err="1"/>
              <a:t>idempotenza</a:t>
            </a:r>
            <a:r>
              <a:rPr lang="en-US" sz="4800" dirty="0"/>
              <a:t> </a:t>
            </a:r>
            <a:r>
              <a:rPr lang="en-US" sz="4800" dirty="0" err="1"/>
              <a:t>il</a:t>
            </a:r>
            <a:r>
              <a:rPr lang="en-US" sz="4800" dirty="0"/>
              <a:t> </a:t>
            </a:r>
            <a:r>
              <a:rPr lang="en-US" sz="4800" dirty="0" err="1"/>
              <a:t>nostro</a:t>
            </a:r>
            <a:r>
              <a:rPr lang="en-US" sz="4800" dirty="0"/>
              <a:t> </a:t>
            </a:r>
            <a:r>
              <a:rPr lang="en-US" sz="4800" dirty="0" err="1"/>
              <a:t>miglior</a:t>
            </a:r>
            <a:r>
              <a:rPr lang="en-US" sz="4800" dirty="0"/>
              <a:t> </a:t>
            </a:r>
            <a:r>
              <a:rPr lang="en-US" sz="4800" dirty="0" err="1"/>
              <a:t>amico</a:t>
            </a:r>
            <a:endParaRPr lang="it-IT" sz="4800" dirty="0"/>
          </a:p>
        </p:txBody>
      </p:sp>
    </p:spTree>
    <p:extLst>
      <p:ext uri="{BB962C8B-B14F-4D97-AF65-F5344CB8AC3E}">
        <p14:creationId xmlns:p14="http://schemas.microsoft.com/office/powerpoint/2010/main" val="14452194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1913467"/>
            <a:ext cx="9144000" cy="3039533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0" dirty="0"/>
              <a:t>Messages you want</a:t>
            </a:r>
            <a:endParaRPr lang="it-IT" sz="8000" dirty="0"/>
          </a:p>
        </p:txBody>
      </p:sp>
      <p:sp>
        <p:nvSpPr>
          <p:cNvPr id="5" name="Rectangle 4"/>
          <p:cNvSpPr/>
          <p:nvPr/>
        </p:nvSpPr>
        <p:spPr>
          <a:xfrm>
            <a:off x="0" y="1913466"/>
            <a:ext cx="9144000" cy="3039533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dirty="0"/>
              <a:t>Messages are</a:t>
            </a:r>
            <a:br>
              <a:rPr lang="en-US" sz="11500" dirty="0"/>
            </a:br>
            <a:r>
              <a:rPr lang="en-US" sz="11500" dirty="0"/>
              <a:t>Atomic</a:t>
            </a:r>
            <a:endParaRPr lang="it-IT" sz="11500" dirty="0"/>
          </a:p>
        </p:txBody>
      </p:sp>
      <p:sp>
        <p:nvSpPr>
          <p:cNvPr id="6" name="Rectangle 5"/>
          <p:cNvSpPr/>
          <p:nvPr/>
        </p:nvSpPr>
        <p:spPr>
          <a:xfrm>
            <a:off x="0" y="1913466"/>
            <a:ext cx="9144000" cy="3039533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600" dirty="0"/>
              <a:t>Messages are</a:t>
            </a:r>
            <a:br>
              <a:rPr lang="en-US" sz="12800" dirty="0"/>
            </a:br>
            <a:r>
              <a:rPr lang="en-US" sz="12800" dirty="0"/>
              <a:t>Unique</a:t>
            </a:r>
            <a:endParaRPr lang="it-IT" sz="12800" dirty="0"/>
          </a:p>
        </p:txBody>
      </p:sp>
      <p:sp>
        <p:nvSpPr>
          <p:cNvPr id="7" name="Rectangle 6"/>
          <p:cNvSpPr/>
          <p:nvPr/>
        </p:nvSpPr>
        <p:spPr>
          <a:xfrm>
            <a:off x="0" y="1913465"/>
            <a:ext cx="9144000" cy="3039533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tx1"/>
                </a:solidFill>
              </a:rPr>
              <a:t>Easily implements</a:t>
            </a:r>
            <a:br>
              <a:rPr lang="en-US" sz="6600" dirty="0">
                <a:solidFill>
                  <a:schemeClr val="tx1"/>
                </a:solidFill>
              </a:rPr>
            </a:br>
            <a:r>
              <a:rPr lang="en-US" sz="9600" dirty="0">
                <a:solidFill>
                  <a:schemeClr val="tx1"/>
                </a:solidFill>
              </a:rPr>
              <a:t>Ledger</a:t>
            </a:r>
          </a:p>
          <a:p>
            <a:pPr algn="ctr"/>
            <a:r>
              <a:rPr lang="en-US" sz="7200" dirty="0">
                <a:solidFill>
                  <a:schemeClr val="tx1"/>
                </a:solidFill>
              </a:rPr>
              <a:t>semantic</a:t>
            </a:r>
            <a:endParaRPr lang="it-IT" sz="96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63281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5" grpId="0" animBg="1"/>
      <p:bldP spid="5" grpId="1" animBg="1"/>
      <p:bldP spid="6" grpId="0" animBg="1"/>
      <p:bldP spid="6" grpId="1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i="1" dirty="0"/>
              <a:t>Messaging Patterns</a:t>
            </a:r>
            <a:endParaRPr lang="it-IT" i="1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/>
              <a:t>Perché</a:t>
            </a:r>
            <a:r>
              <a:rPr lang="en-US" dirty="0"/>
              <a:t> non </a:t>
            </a:r>
            <a:r>
              <a:rPr lang="en-US" dirty="0" err="1"/>
              <a:t>tutta</a:t>
            </a:r>
            <a:r>
              <a:rPr lang="en-US" dirty="0"/>
              <a:t> la </a:t>
            </a:r>
            <a:r>
              <a:rPr lang="en-US" dirty="0" err="1"/>
              <a:t>comunicazione</a:t>
            </a:r>
            <a:r>
              <a:rPr lang="en-US" dirty="0"/>
              <a:t> </a:t>
            </a:r>
            <a:r>
              <a:rPr lang="en-US" dirty="0" err="1"/>
              <a:t>nasce</a:t>
            </a:r>
            <a:r>
              <a:rPr lang="en-US" dirty="0"/>
              <a:t> </a:t>
            </a:r>
            <a:r>
              <a:rPr lang="en-US" dirty="0" err="1"/>
              <a:t>uguale</a:t>
            </a:r>
            <a:r>
              <a:rPr lang="en-US" dirty="0"/>
              <a:t>…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9099534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855134"/>
            <a:ext cx="9144000" cy="982144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5400" dirty="0">
                <a:solidFill>
                  <a:schemeClr val="bg1"/>
                </a:solidFill>
              </a:rPr>
              <a:t>Request/Response</a:t>
            </a:r>
          </a:p>
        </p:txBody>
      </p:sp>
      <p:sp>
        <p:nvSpPr>
          <p:cNvPr id="8" name="Rectangle 7"/>
          <p:cNvSpPr/>
          <p:nvPr/>
        </p:nvSpPr>
        <p:spPr>
          <a:xfrm>
            <a:off x="0" y="2156175"/>
            <a:ext cx="9144000" cy="982144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5400" dirty="0" err="1">
                <a:solidFill>
                  <a:schemeClr val="bg1"/>
                </a:solidFill>
              </a:rPr>
              <a:t>Messaggio</a:t>
            </a:r>
            <a:r>
              <a:rPr lang="en-US" sz="5400" dirty="0">
                <a:solidFill>
                  <a:schemeClr val="bg1"/>
                </a:solidFill>
              </a:rPr>
              <a:t> a </a:t>
            </a:r>
            <a:r>
              <a:rPr lang="en-US" sz="5400" dirty="0" err="1">
                <a:solidFill>
                  <a:schemeClr val="bg1"/>
                </a:solidFill>
              </a:rPr>
              <a:t>qualcuno</a:t>
            </a:r>
            <a:endParaRPr lang="it-IT" sz="5400" dirty="0">
              <a:solidFill>
                <a:schemeClr val="bg1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4758256"/>
            <a:ext cx="9144000" cy="982144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5400" dirty="0" err="1">
                <a:solidFill>
                  <a:schemeClr val="bg1"/>
                </a:solidFill>
              </a:rPr>
              <a:t>Implica</a:t>
            </a:r>
            <a:r>
              <a:rPr lang="en-US" sz="5400" dirty="0">
                <a:solidFill>
                  <a:schemeClr val="bg1"/>
                </a:solidFill>
              </a:rPr>
              <a:t> </a:t>
            </a:r>
            <a:r>
              <a:rPr lang="en-US" sz="5400" dirty="0" err="1">
                <a:solidFill>
                  <a:schemeClr val="bg1"/>
                </a:solidFill>
              </a:rPr>
              <a:t>accoppiamento</a:t>
            </a:r>
            <a:endParaRPr lang="en-US" sz="5400" dirty="0">
              <a:solidFill>
                <a:schemeClr val="bg1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0" y="3457216"/>
            <a:ext cx="9144000" cy="982144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5400" dirty="0">
                <a:solidFill>
                  <a:schemeClr val="bg1"/>
                </a:solidFill>
              </a:rPr>
              <a:t>Ci </a:t>
            </a:r>
            <a:r>
              <a:rPr lang="en-US" sz="5400" dirty="0" err="1">
                <a:solidFill>
                  <a:schemeClr val="bg1"/>
                </a:solidFill>
              </a:rPr>
              <a:t>conosciamo</a:t>
            </a:r>
            <a:endParaRPr lang="en-US" sz="5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66122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855134"/>
            <a:ext cx="9144000" cy="98214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5400" dirty="0">
                <a:solidFill>
                  <a:schemeClr val="tx1"/>
                </a:solidFill>
              </a:rPr>
              <a:t>Pub/Sub</a:t>
            </a:r>
            <a:endParaRPr lang="it-IT" sz="5400" dirty="0">
              <a:solidFill>
                <a:schemeClr val="tx1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0" y="2156175"/>
            <a:ext cx="9144000" cy="98214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5400" dirty="0" err="1">
                <a:solidFill>
                  <a:schemeClr val="tx1"/>
                </a:solidFill>
              </a:rPr>
              <a:t>Evento</a:t>
            </a:r>
            <a:r>
              <a:rPr lang="en-US" sz="5400" dirty="0">
                <a:solidFill>
                  <a:schemeClr val="tx1"/>
                </a:solidFill>
              </a:rPr>
              <a:t>, </a:t>
            </a:r>
            <a:r>
              <a:rPr lang="en-US" sz="5400" dirty="0" err="1">
                <a:solidFill>
                  <a:schemeClr val="tx1"/>
                </a:solidFill>
              </a:rPr>
              <a:t>passato</a:t>
            </a:r>
            <a:r>
              <a:rPr lang="en-US" sz="5400" dirty="0">
                <a:solidFill>
                  <a:schemeClr val="tx1"/>
                </a:solidFill>
              </a:rPr>
              <a:t>, </a:t>
            </a:r>
            <a:r>
              <a:rPr lang="en-US" sz="5400" dirty="0" err="1">
                <a:solidFill>
                  <a:schemeClr val="tx1"/>
                </a:solidFill>
              </a:rPr>
              <a:t>pubblicato</a:t>
            </a:r>
            <a:endParaRPr lang="it-IT" sz="5400" dirty="0">
              <a:solidFill>
                <a:schemeClr val="tx1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0" y="4758256"/>
            <a:ext cx="9144000" cy="98214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5400" dirty="0" err="1">
                <a:solidFill>
                  <a:schemeClr val="tx1"/>
                </a:solidFill>
              </a:rPr>
              <a:t>Meno</a:t>
            </a:r>
            <a:r>
              <a:rPr lang="en-US" sz="5400" dirty="0">
                <a:solidFill>
                  <a:schemeClr val="tx1"/>
                </a:solidFill>
              </a:rPr>
              <a:t> </a:t>
            </a:r>
            <a:r>
              <a:rPr lang="en-US" sz="5400" dirty="0" err="1">
                <a:solidFill>
                  <a:schemeClr val="tx1"/>
                </a:solidFill>
              </a:rPr>
              <a:t>accoppiamento</a:t>
            </a:r>
            <a:endParaRPr lang="it-IT" sz="5400" dirty="0">
              <a:solidFill>
                <a:schemeClr val="tx1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0" y="3457216"/>
            <a:ext cx="9144000" cy="98214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5400" dirty="0">
                <a:solidFill>
                  <a:schemeClr val="tx1"/>
                </a:solidFill>
              </a:rPr>
              <a:t>Se </a:t>
            </a:r>
            <a:r>
              <a:rPr lang="en-US" sz="5400" dirty="0" err="1">
                <a:solidFill>
                  <a:schemeClr val="tx1"/>
                </a:solidFill>
              </a:rPr>
              <a:t>ti</a:t>
            </a:r>
            <a:r>
              <a:rPr lang="en-US" sz="5400" dirty="0">
                <a:solidFill>
                  <a:schemeClr val="tx1"/>
                </a:solidFill>
              </a:rPr>
              <a:t> </a:t>
            </a:r>
            <a:r>
              <a:rPr lang="en-US" sz="5400" dirty="0" err="1">
                <a:solidFill>
                  <a:schemeClr val="tx1"/>
                </a:solidFill>
              </a:rPr>
              <a:t>interessa</a:t>
            </a:r>
            <a:r>
              <a:rPr lang="en-US" sz="5400" dirty="0">
                <a:solidFill>
                  <a:schemeClr val="tx1"/>
                </a:solidFill>
              </a:rPr>
              <a:t> </a:t>
            </a:r>
            <a:r>
              <a:rPr lang="en-US" sz="5400" dirty="0" err="1">
                <a:solidFill>
                  <a:schemeClr val="tx1"/>
                </a:solidFill>
              </a:rPr>
              <a:t>sai</a:t>
            </a:r>
            <a:r>
              <a:rPr lang="en-US" sz="5400" dirty="0">
                <a:solidFill>
                  <a:schemeClr val="tx1"/>
                </a:solidFill>
              </a:rPr>
              <a:t> chi </a:t>
            </a:r>
            <a:r>
              <a:rPr lang="en-US" sz="5400" dirty="0" err="1">
                <a:solidFill>
                  <a:schemeClr val="tx1"/>
                </a:solidFill>
              </a:rPr>
              <a:t>pubblica</a:t>
            </a:r>
            <a:endParaRPr lang="it-IT" sz="5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64479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Rectangle 79"/>
          <p:cNvSpPr/>
          <p:nvPr/>
        </p:nvSpPr>
        <p:spPr>
          <a:xfrm>
            <a:off x="6070465" y="1503896"/>
            <a:ext cx="2194560" cy="936614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Tickets reservation service</a:t>
            </a:r>
            <a:endParaRPr lang="it-IT" dirty="0"/>
          </a:p>
        </p:txBody>
      </p:sp>
      <p:sp>
        <p:nvSpPr>
          <p:cNvPr id="79" name="Rectangle 78"/>
          <p:cNvSpPr/>
          <p:nvPr/>
        </p:nvSpPr>
        <p:spPr>
          <a:xfrm>
            <a:off x="5918065" y="1351496"/>
            <a:ext cx="2194560" cy="936614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Tickets reservation service</a:t>
            </a:r>
            <a:endParaRPr lang="it-IT" dirty="0"/>
          </a:p>
        </p:txBody>
      </p:sp>
      <p:sp>
        <p:nvSpPr>
          <p:cNvPr id="55" name="Down Arrow 54"/>
          <p:cNvSpPr/>
          <p:nvPr/>
        </p:nvSpPr>
        <p:spPr>
          <a:xfrm rot="17676609">
            <a:off x="3523283" y="1822406"/>
            <a:ext cx="302505" cy="2516104"/>
          </a:xfrm>
          <a:prstGeom prst="downArrow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56" name="Down Arrow 55"/>
          <p:cNvSpPr/>
          <p:nvPr/>
        </p:nvSpPr>
        <p:spPr>
          <a:xfrm rot="16555407">
            <a:off x="3513201" y="1434548"/>
            <a:ext cx="302505" cy="2318369"/>
          </a:xfrm>
          <a:prstGeom prst="downArrow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36" name="Rectangle 35"/>
          <p:cNvSpPr/>
          <p:nvPr/>
        </p:nvSpPr>
        <p:spPr>
          <a:xfrm>
            <a:off x="1343415" y="4568787"/>
            <a:ext cx="2194560" cy="936614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Order management</a:t>
            </a:r>
            <a:r>
              <a:rPr lang="it-IT" dirty="0"/>
              <a:t> service</a:t>
            </a:r>
            <a:endParaRPr lang="en-US" dirty="0"/>
          </a:p>
        </p:txBody>
      </p:sp>
      <p:grpSp>
        <p:nvGrpSpPr>
          <p:cNvPr id="10" name="Group 9"/>
          <p:cNvGrpSpPr/>
          <p:nvPr/>
        </p:nvGrpSpPr>
        <p:grpSpPr>
          <a:xfrm>
            <a:off x="2145903" y="310155"/>
            <a:ext cx="597297" cy="435716"/>
            <a:chOff x="2152906" y="1631624"/>
            <a:chExt cx="2445659" cy="1494972"/>
          </a:xfrm>
        </p:grpSpPr>
        <p:sp>
          <p:nvSpPr>
            <p:cNvPr id="2" name="Rectangle 1"/>
            <p:cNvSpPr/>
            <p:nvPr/>
          </p:nvSpPr>
          <p:spPr>
            <a:xfrm>
              <a:off x="2152907" y="1631624"/>
              <a:ext cx="2445657" cy="1494972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cxnSp>
          <p:nvCxnSpPr>
            <p:cNvPr id="4" name="Straight Connector 3"/>
            <p:cNvCxnSpPr/>
            <p:nvPr/>
          </p:nvCxnSpPr>
          <p:spPr>
            <a:xfrm>
              <a:off x="2152906" y="1631624"/>
              <a:ext cx="1207037" cy="782783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5" name="Straight Connector 4"/>
            <p:cNvCxnSpPr/>
            <p:nvPr/>
          </p:nvCxnSpPr>
          <p:spPr>
            <a:xfrm flipH="1">
              <a:off x="3359943" y="1631624"/>
              <a:ext cx="1238622" cy="782783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16" name="Rectangle 15"/>
          <p:cNvSpPr/>
          <p:nvPr/>
        </p:nvSpPr>
        <p:spPr>
          <a:xfrm>
            <a:off x="1343415" y="1199096"/>
            <a:ext cx="2194560" cy="936614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Order management</a:t>
            </a:r>
            <a:r>
              <a:rPr lang="it-IT" dirty="0"/>
              <a:t> service</a:t>
            </a:r>
            <a:endParaRPr lang="en-US" dirty="0"/>
          </a:p>
        </p:txBody>
      </p:sp>
      <p:sp>
        <p:nvSpPr>
          <p:cNvPr id="17" name="Down Arrow 16"/>
          <p:cNvSpPr/>
          <p:nvPr/>
        </p:nvSpPr>
        <p:spPr>
          <a:xfrm>
            <a:off x="2289442" y="834172"/>
            <a:ext cx="302505" cy="556592"/>
          </a:xfrm>
          <a:prstGeom prst="downArrow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8" name="Rectangle 17"/>
          <p:cNvSpPr/>
          <p:nvPr/>
        </p:nvSpPr>
        <p:spPr>
          <a:xfrm>
            <a:off x="5765665" y="1199096"/>
            <a:ext cx="2194560" cy="936614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Tickets reservation service</a:t>
            </a:r>
            <a:endParaRPr lang="it-IT" dirty="0"/>
          </a:p>
        </p:txBody>
      </p:sp>
      <p:sp>
        <p:nvSpPr>
          <p:cNvPr id="19" name="Right Arrow 18"/>
          <p:cNvSpPr/>
          <p:nvPr/>
        </p:nvSpPr>
        <p:spPr>
          <a:xfrm>
            <a:off x="3434963" y="1223793"/>
            <a:ext cx="2576223" cy="261555"/>
          </a:xfrm>
          <a:prstGeom prst="rightArrow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0" name="Right Arrow 19"/>
          <p:cNvSpPr/>
          <p:nvPr/>
        </p:nvSpPr>
        <p:spPr>
          <a:xfrm rot="10800000">
            <a:off x="3331600" y="1811771"/>
            <a:ext cx="2576223" cy="261555"/>
          </a:xfrm>
          <a:prstGeom prst="rightArrow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grpSp>
        <p:nvGrpSpPr>
          <p:cNvPr id="21" name="Group 20"/>
          <p:cNvGrpSpPr/>
          <p:nvPr/>
        </p:nvGrpSpPr>
        <p:grpSpPr>
          <a:xfrm>
            <a:off x="4300687" y="1136712"/>
            <a:ext cx="597297" cy="435716"/>
            <a:chOff x="2152906" y="1631624"/>
            <a:chExt cx="2445659" cy="1494972"/>
          </a:xfrm>
        </p:grpSpPr>
        <p:sp>
          <p:nvSpPr>
            <p:cNvPr id="22" name="Rectangle 21"/>
            <p:cNvSpPr/>
            <p:nvPr/>
          </p:nvSpPr>
          <p:spPr>
            <a:xfrm>
              <a:off x="2152907" y="1631624"/>
              <a:ext cx="2445657" cy="1494972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cxnSp>
          <p:nvCxnSpPr>
            <p:cNvPr id="23" name="Straight Connector 22"/>
            <p:cNvCxnSpPr/>
            <p:nvPr/>
          </p:nvCxnSpPr>
          <p:spPr>
            <a:xfrm>
              <a:off x="2152906" y="1631624"/>
              <a:ext cx="1207037" cy="782783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24" name="Straight Connector 23"/>
            <p:cNvCxnSpPr/>
            <p:nvPr/>
          </p:nvCxnSpPr>
          <p:spPr>
            <a:xfrm flipH="1">
              <a:off x="3359943" y="1631624"/>
              <a:ext cx="1238622" cy="782783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25" name="Group 24"/>
          <p:cNvGrpSpPr/>
          <p:nvPr/>
        </p:nvGrpSpPr>
        <p:grpSpPr>
          <a:xfrm>
            <a:off x="4304544" y="1724691"/>
            <a:ext cx="597297" cy="435716"/>
            <a:chOff x="2152906" y="1631624"/>
            <a:chExt cx="2445659" cy="1494972"/>
          </a:xfrm>
        </p:grpSpPr>
        <p:sp>
          <p:nvSpPr>
            <p:cNvPr id="26" name="Rectangle 25"/>
            <p:cNvSpPr/>
            <p:nvPr/>
          </p:nvSpPr>
          <p:spPr>
            <a:xfrm>
              <a:off x="2152907" y="1631624"/>
              <a:ext cx="2445657" cy="1494972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cxnSp>
          <p:nvCxnSpPr>
            <p:cNvPr id="27" name="Straight Connector 26"/>
            <p:cNvCxnSpPr/>
            <p:nvPr/>
          </p:nvCxnSpPr>
          <p:spPr>
            <a:xfrm>
              <a:off x="2152906" y="1631624"/>
              <a:ext cx="1207037" cy="782783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28" name="Straight Connector 27"/>
            <p:cNvCxnSpPr/>
            <p:nvPr/>
          </p:nvCxnSpPr>
          <p:spPr>
            <a:xfrm flipH="1">
              <a:off x="3359943" y="1631624"/>
              <a:ext cx="1238622" cy="782783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30" name="Down Arrow 29"/>
          <p:cNvSpPr/>
          <p:nvPr/>
        </p:nvSpPr>
        <p:spPr>
          <a:xfrm>
            <a:off x="2289441" y="2082925"/>
            <a:ext cx="302505" cy="2659570"/>
          </a:xfrm>
          <a:prstGeom prst="downArrow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grpSp>
        <p:nvGrpSpPr>
          <p:cNvPr id="31" name="Group 30"/>
          <p:cNvGrpSpPr/>
          <p:nvPr/>
        </p:nvGrpSpPr>
        <p:grpSpPr>
          <a:xfrm>
            <a:off x="2121130" y="2289353"/>
            <a:ext cx="597297" cy="435716"/>
            <a:chOff x="2152906" y="1631624"/>
            <a:chExt cx="2445659" cy="1494972"/>
          </a:xfrm>
        </p:grpSpPr>
        <p:sp>
          <p:nvSpPr>
            <p:cNvPr id="32" name="Rectangle 31"/>
            <p:cNvSpPr/>
            <p:nvPr/>
          </p:nvSpPr>
          <p:spPr>
            <a:xfrm>
              <a:off x="2152907" y="1631624"/>
              <a:ext cx="2445657" cy="1494972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cxnSp>
          <p:nvCxnSpPr>
            <p:cNvPr id="33" name="Straight Connector 32"/>
            <p:cNvCxnSpPr/>
            <p:nvPr/>
          </p:nvCxnSpPr>
          <p:spPr>
            <a:xfrm>
              <a:off x="2152906" y="1631624"/>
              <a:ext cx="1207037" cy="782783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/>
            <p:nvPr/>
          </p:nvCxnSpPr>
          <p:spPr>
            <a:xfrm flipH="1">
              <a:off x="3359943" y="1631624"/>
              <a:ext cx="1238622" cy="782783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35" name="Lightning Bolt 34"/>
          <p:cNvSpPr/>
          <p:nvPr/>
        </p:nvSpPr>
        <p:spPr>
          <a:xfrm>
            <a:off x="2526889" y="2122672"/>
            <a:ext cx="524251" cy="731520"/>
          </a:xfrm>
          <a:prstGeom prst="lightningBol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38" name="Rectangle 37"/>
          <p:cNvSpPr/>
          <p:nvPr/>
        </p:nvSpPr>
        <p:spPr>
          <a:xfrm>
            <a:off x="5765665" y="4568787"/>
            <a:ext cx="2194560" cy="93661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Credit Card service</a:t>
            </a:r>
            <a:endParaRPr lang="it-IT" dirty="0"/>
          </a:p>
        </p:txBody>
      </p:sp>
      <p:sp>
        <p:nvSpPr>
          <p:cNvPr id="39" name="Right Arrow 38"/>
          <p:cNvSpPr/>
          <p:nvPr/>
        </p:nvSpPr>
        <p:spPr>
          <a:xfrm>
            <a:off x="3434963" y="4601431"/>
            <a:ext cx="2576223" cy="261555"/>
          </a:xfrm>
          <a:prstGeom prst="rightArrow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40" name="Right Arrow 39"/>
          <p:cNvSpPr/>
          <p:nvPr/>
        </p:nvSpPr>
        <p:spPr>
          <a:xfrm rot="10800000">
            <a:off x="3331600" y="5189409"/>
            <a:ext cx="2576223" cy="261555"/>
          </a:xfrm>
          <a:prstGeom prst="rightArrow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grpSp>
        <p:nvGrpSpPr>
          <p:cNvPr id="41" name="Group 40"/>
          <p:cNvGrpSpPr/>
          <p:nvPr/>
        </p:nvGrpSpPr>
        <p:grpSpPr>
          <a:xfrm>
            <a:off x="4300687" y="4514350"/>
            <a:ext cx="597297" cy="435716"/>
            <a:chOff x="2152906" y="1631624"/>
            <a:chExt cx="2445659" cy="1494972"/>
          </a:xfrm>
        </p:grpSpPr>
        <p:sp>
          <p:nvSpPr>
            <p:cNvPr id="42" name="Rectangle 41"/>
            <p:cNvSpPr/>
            <p:nvPr/>
          </p:nvSpPr>
          <p:spPr>
            <a:xfrm>
              <a:off x="2152907" y="1631624"/>
              <a:ext cx="2445657" cy="1494972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cxnSp>
          <p:nvCxnSpPr>
            <p:cNvPr id="43" name="Straight Connector 42"/>
            <p:cNvCxnSpPr/>
            <p:nvPr/>
          </p:nvCxnSpPr>
          <p:spPr>
            <a:xfrm>
              <a:off x="2152906" y="1631624"/>
              <a:ext cx="1207037" cy="782783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44" name="Straight Connector 43"/>
            <p:cNvCxnSpPr/>
            <p:nvPr/>
          </p:nvCxnSpPr>
          <p:spPr>
            <a:xfrm flipH="1">
              <a:off x="3359943" y="1631624"/>
              <a:ext cx="1238622" cy="782783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45" name="Group 44"/>
          <p:cNvGrpSpPr/>
          <p:nvPr/>
        </p:nvGrpSpPr>
        <p:grpSpPr>
          <a:xfrm>
            <a:off x="4304544" y="5102329"/>
            <a:ext cx="597297" cy="435716"/>
            <a:chOff x="2152906" y="1631624"/>
            <a:chExt cx="2445659" cy="1494972"/>
          </a:xfrm>
        </p:grpSpPr>
        <p:sp>
          <p:nvSpPr>
            <p:cNvPr id="46" name="Rectangle 45"/>
            <p:cNvSpPr/>
            <p:nvPr/>
          </p:nvSpPr>
          <p:spPr>
            <a:xfrm>
              <a:off x="2152907" y="1631624"/>
              <a:ext cx="2445657" cy="1494972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cxnSp>
          <p:nvCxnSpPr>
            <p:cNvPr id="47" name="Straight Connector 46"/>
            <p:cNvCxnSpPr/>
            <p:nvPr/>
          </p:nvCxnSpPr>
          <p:spPr>
            <a:xfrm>
              <a:off x="2152906" y="1631624"/>
              <a:ext cx="1207037" cy="782783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48" name="Straight Connector 47"/>
            <p:cNvCxnSpPr/>
            <p:nvPr/>
          </p:nvCxnSpPr>
          <p:spPr>
            <a:xfrm flipH="1">
              <a:off x="3359943" y="1631624"/>
              <a:ext cx="1238622" cy="782783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49" name="Down Arrow 48"/>
          <p:cNvSpPr/>
          <p:nvPr/>
        </p:nvSpPr>
        <p:spPr>
          <a:xfrm>
            <a:off x="2316522" y="5348028"/>
            <a:ext cx="302505" cy="556592"/>
          </a:xfrm>
          <a:prstGeom prst="downArrow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grpSp>
        <p:nvGrpSpPr>
          <p:cNvPr id="50" name="Group 49"/>
          <p:cNvGrpSpPr/>
          <p:nvPr/>
        </p:nvGrpSpPr>
        <p:grpSpPr>
          <a:xfrm>
            <a:off x="2148211" y="5961989"/>
            <a:ext cx="597297" cy="435716"/>
            <a:chOff x="2152906" y="1631624"/>
            <a:chExt cx="2445659" cy="1494972"/>
          </a:xfrm>
        </p:grpSpPr>
        <p:sp>
          <p:nvSpPr>
            <p:cNvPr id="51" name="Rectangle 50"/>
            <p:cNvSpPr/>
            <p:nvPr/>
          </p:nvSpPr>
          <p:spPr>
            <a:xfrm>
              <a:off x="2152907" y="1631624"/>
              <a:ext cx="2445657" cy="1494972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cxnSp>
          <p:nvCxnSpPr>
            <p:cNvPr id="52" name="Straight Connector 51"/>
            <p:cNvCxnSpPr/>
            <p:nvPr/>
          </p:nvCxnSpPr>
          <p:spPr>
            <a:xfrm>
              <a:off x="2152906" y="1631624"/>
              <a:ext cx="1207037" cy="782783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53" name="Straight Connector 52"/>
            <p:cNvCxnSpPr/>
            <p:nvPr/>
          </p:nvCxnSpPr>
          <p:spPr>
            <a:xfrm flipH="1">
              <a:off x="3359943" y="1631624"/>
              <a:ext cx="1238622" cy="782783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54" name="Lightning Bolt 53"/>
          <p:cNvSpPr/>
          <p:nvPr/>
        </p:nvSpPr>
        <p:spPr>
          <a:xfrm>
            <a:off x="2651693" y="5767390"/>
            <a:ext cx="524251" cy="731520"/>
          </a:xfrm>
          <a:prstGeom prst="lightningBol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58" name="Rectangle 57"/>
          <p:cNvSpPr/>
          <p:nvPr/>
        </p:nvSpPr>
        <p:spPr>
          <a:xfrm>
            <a:off x="4861634" y="2468579"/>
            <a:ext cx="2194560" cy="487991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Marketing service</a:t>
            </a:r>
            <a:endParaRPr lang="it-IT" dirty="0"/>
          </a:p>
        </p:txBody>
      </p:sp>
      <p:sp>
        <p:nvSpPr>
          <p:cNvPr id="59" name="Cloud 58"/>
          <p:cNvSpPr/>
          <p:nvPr/>
        </p:nvSpPr>
        <p:spPr>
          <a:xfrm>
            <a:off x="4861634" y="3315052"/>
            <a:ext cx="1873502" cy="791155"/>
          </a:xfrm>
          <a:prstGeom prst="cloud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Other stuff</a:t>
            </a:r>
            <a:endParaRPr lang="it-IT" dirty="0"/>
          </a:p>
        </p:txBody>
      </p:sp>
      <p:sp>
        <p:nvSpPr>
          <p:cNvPr id="69" name="Circular Arrow 68"/>
          <p:cNvSpPr/>
          <p:nvPr/>
        </p:nvSpPr>
        <p:spPr>
          <a:xfrm>
            <a:off x="5920862" y="782014"/>
            <a:ext cx="532263" cy="602403"/>
          </a:xfrm>
          <a:prstGeom prst="circularArrow">
            <a:avLst>
              <a:gd name="adj1" fmla="val 12500"/>
              <a:gd name="adj2" fmla="val 980666"/>
              <a:gd name="adj3" fmla="val 20457681"/>
              <a:gd name="adj4" fmla="val 1472551"/>
              <a:gd name="adj5" fmla="val 12500"/>
            </a:avLst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solidFill>
                <a:schemeClr val="tx1"/>
              </a:solidFill>
            </a:endParaRPr>
          </a:p>
        </p:txBody>
      </p:sp>
      <p:sp>
        <p:nvSpPr>
          <p:cNvPr id="70" name="Circular Arrow 69"/>
          <p:cNvSpPr/>
          <p:nvPr/>
        </p:nvSpPr>
        <p:spPr>
          <a:xfrm>
            <a:off x="4667017" y="3644381"/>
            <a:ext cx="532263" cy="602403"/>
          </a:xfrm>
          <a:prstGeom prst="circularArrow">
            <a:avLst>
              <a:gd name="adj1" fmla="val 12500"/>
              <a:gd name="adj2" fmla="val 980666"/>
              <a:gd name="adj3" fmla="val 20457681"/>
              <a:gd name="adj4" fmla="val 1472551"/>
              <a:gd name="adj5" fmla="val 12500"/>
            </a:avLst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solidFill>
                <a:schemeClr val="tx1"/>
              </a:solidFill>
            </a:endParaRPr>
          </a:p>
        </p:txBody>
      </p:sp>
      <p:sp>
        <p:nvSpPr>
          <p:cNvPr id="71" name="TextBox 70"/>
          <p:cNvSpPr txBox="1"/>
          <p:nvPr/>
        </p:nvSpPr>
        <p:spPr>
          <a:xfrm flipH="1">
            <a:off x="2789150" y="352332"/>
            <a:ext cx="12115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Buy ticket</a:t>
            </a:r>
            <a:endParaRPr lang="it-IT" dirty="0"/>
          </a:p>
        </p:txBody>
      </p:sp>
      <p:sp>
        <p:nvSpPr>
          <p:cNvPr id="72" name="TextBox 71"/>
          <p:cNvSpPr txBox="1"/>
          <p:nvPr/>
        </p:nvSpPr>
        <p:spPr>
          <a:xfrm flipH="1">
            <a:off x="3932518" y="5596201"/>
            <a:ext cx="13138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Charge Card</a:t>
            </a:r>
            <a:endParaRPr lang="it-IT" dirty="0"/>
          </a:p>
        </p:txBody>
      </p:sp>
      <p:sp>
        <p:nvSpPr>
          <p:cNvPr id="73" name="TextBox 72"/>
          <p:cNvSpPr txBox="1"/>
          <p:nvPr/>
        </p:nvSpPr>
        <p:spPr>
          <a:xfrm flipH="1">
            <a:off x="542870" y="2303766"/>
            <a:ext cx="16656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Ticket reserved</a:t>
            </a:r>
            <a:endParaRPr lang="it-IT" dirty="0"/>
          </a:p>
        </p:txBody>
      </p:sp>
      <p:sp>
        <p:nvSpPr>
          <p:cNvPr id="74" name="TextBox 73"/>
          <p:cNvSpPr txBox="1"/>
          <p:nvPr/>
        </p:nvSpPr>
        <p:spPr>
          <a:xfrm flipH="1">
            <a:off x="4000666" y="742358"/>
            <a:ext cx="16288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Reserve Tickets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8010085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" grpId="0" animBg="1"/>
      <p:bldP spid="79" grpId="0" animBg="1"/>
      <p:bldP spid="55" grpId="0" animBg="1"/>
      <p:bldP spid="56" grpId="0" animBg="1"/>
      <p:bldP spid="36" grpId="0" animBg="1"/>
      <p:bldP spid="16" grpId="0" animBg="1"/>
      <p:bldP spid="18" grpId="0" animBg="1"/>
      <p:bldP spid="19" grpId="0" animBg="1"/>
      <p:bldP spid="20" grpId="0" animBg="1"/>
      <p:bldP spid="30" grpId="0" animBg="1"/>
      <p:bldP spid="35" grpId="0" animBg="1"/>
      <p:bldP spid="38" grpId="0" animBg="1"/>
      <p:bldP spid="39" grpId="0" animBg="1"/>
      <p:bldP spid="40" grpId="0" animBg="1"/>
      <p:bldP spid="49" grpId="0" animBg="1"/>
      <p:bldP spid="54" grpId="0" animBg="1"/>
      <p:bldP spid="58" grpId="0" animBg="1"/>
      <p:bldP spid="59" grpId="0" animBg="1"/>
      <p:bldP spid="69" grpId="0" animBg="1"/>
      <p:bldP spid="70" grpId="0" animBg="1"/>
      <p:bldP spid="72" grpId="0"/>
      <p:bldP spid="73" grpId="0"/>
      <p:bldP spid="7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>
                <a:solidFill>
                  <a:schemeClr val="bg1"/>
                </a:solidFill>
              </a:rPr>
              <a:t>Demo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3359252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Riepilogo</a:t>
            </a:r>
            <a:endParaRPr lang="it-IT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err="1"/>
              <a:t>Meno</a:t>
            </a:r>
            <a:r>
              <a:rPr lang="en-US" dirty="0"/>
              <a:t> </a:t>
            </a:r>
            <a:r>
              <a:rPr lang="en-US" dirty="0" err="1"/>
              <a:t>accoppiamento</a:t>
            </a:r>
            <a:r>
              <a:rPr lang="en-US" dirty="0"/>
              <a:t>, zero è </a:t>
            </a:r>
            <a:r>
              <a:rPr lang="en-US" dirty="0" err="1"/>
              <a:t>impossibile</a:t>
            </a:r>
            <a:endParaRPr lang="en-US" dirty="0"/>
          </a:p>
          <a:p>
            <a:pPr lvl="1"/>
            <a:r>
              <a:rPr lang="en-US" dirty="0"/>
              <a:t>Se </a:t>
            </a:r>
            <a:r>
              <a:rPr lang="en-US" dirty="0" err="1"/>
              <a:t>rispettate</a:t>
            </a:r>
            <a:r>
              <a:rPr lang="en-US" dirty="0"/>
              <a:t> I </a:t>
            </a:r>
            <a:r>
              <a:rPr lang="en-US" dirty="0" err="1"/>
              <a:t>confini</a:t>
            </a:r>
            <a:endParaRPr lang="en-US" dirty="0"/>
          </a:p>
          <a:p>
            <a:r>
              <a:rPr lang="en-US" dirty="0" err="1"/>
              <a:t>Nessun</a:t>
            </a:r>
            <a:r>
              <a:rPr lang="en-US" dirty="0"/>
              <a:t> </a:t>
            </a:r>
            <a:r>
              <a:rPr lang="en-US" dirty="0" err="1"/>
              <a:t>accoppiamento</a:t>
            </a:r>
            <a:r>
              <a:rPr lang="en-US" dirty="0"/>
              <a:t> </a:t>
            </a:r>
            <a:r>
              <a:rPr lang="en-US" dirty="0" err="1"/>
              <a:t>temporale</a:t>
            </a:r>
            <a:endParaRPr lang="en-US" dirty="0"/>
          </a:p>
          <a:p>
            <a:pPr lvl="1"/>
            <a:r>
              <a:rPr lang="en-US" dirty="0"/>
              <a:t>I </a:t>
            </a:r>
            <a:r>
              <a:rPr lang="en-US" dirty="0" err="1"/>
              <a:t>messaggi</a:t>
            </a:r>
            <a:r>
              <a:rPr lang="en-US" dirty="0"/>
              <a:t> </a:t>
            </a:r>
            <a:r>
              <a:rPr lang="en-US" dirty="0" err="1"/>
              <a:t>sono</a:t>
            </a:r>
            <a:r>
              <a:rPr lang="en-US" dirty="0"/>
              <a:t> </a:t>
            </a:r>
            <a:r>
              <a:rPr lang="en-US" dirty="0" err="1"/>
              <a:t>asincorni</a:t>
            </a:r>
            <a:endParaRPr lang="en-US" dirty="0"/>
          </a:p>
          <a:p>
            <a:r>
              <a:rPr lang="en-US" dirty="0" err="1"/>
              <a:t>Molti</a:t>
            </a:r>
            <a:r>
              <a:rPr lang="en-US" dirty="0"/>
              <a:t> </a:t>
            </a:r>
            <a:r>
              <a:rPr lang="en-US" dirty="0" err="1"/>
              <a:t>meno</a:t>
            </a:r>
            <a:r>
              <a:rPr lang="en-US" dirty="0"/>
              <a:t> mal di </a:t>
            </a:r>
            <a:r>
              <a:rPr lang="en-US" dirty="0" err="1"/>
              <a:t>testa</a:t>
            </a:r>
            <a:r>
              <a:rPr lang="en-US" dirty="0"/>
              <a:t>: </a:t>
            </a:r>
            <a:r>
              <a:rPr lang="en-US" dirty="0" err="1"/>
              <a:t>manutenzione</a:t>
            </a:r>
            <a:r>
              <a:rPr lang="en-US" dirty="0"/>
              <a:t> e deploy</a:t>
            </a:r>
          </a:p>
          <a:p>
            <a:pPr lvl="1"/>
            <a:r>
              <a:rPr lang="en-US" dirty="0" err="1"/>
              <a:t>Componenti</a:t>
            </a:r>
            <a:r>
              <a:rPr lang="en-US" dirty="0"/>
              <a:t> </a:t>
            </a:r>
            <a:r>
              <a:rPr lang="en-US" dirty="0" err="1"/>
              <a:t>autonomi</a:t>
            </a:r>
            <a:endParaRPr lang="en-US" dirty="0"/>
          </a:p>
          <a:p>
            <a:r>
              <a:rPr lang="en-US" dirty="0"/>
              <a:t>Scale-out facile</a:t>
            </a:r>
          </a:p>
          <a:p>
            <a:pPr lvl="1"/>
            <a:r>
              <a:rPr lang="en-US" dirty="0"/>
              <a:t>“competing consumers”</a:t>
            </a:r>
          </a:p>
          <a:p>
            <a:r>
              <a:rPr lang="en-US" dirty="0" err="1"/>
              <a:t>Consegna</a:t>
            </a:r>
            <a:r>
              <a:rPr lang="en-US" dirty="0"/>
              <a:t> </a:t>
            </a:r>
            <a:r>
              <a:rPr lang="en-US" dirty="0" err="1"/>
              <a:t>garantita</a:t>
            </a:r>
            <a:endParaRPr lang="en-US" dirty="0"/>
          </a:p>
          <a:p>
            <a:pPr lvl="1"/>
            <a:r>
              <a:rPr lang="en-US" dirty="0"/>
              <a:t>Con </a:t>
            </a:r>
            <a:r>
              <a:rPr lang="en-US" dirty="0" err="1"/>
              <a:t>gestione</a:t>
            </a:r>
            <a:r>
              <a:rPr lang="en-US" dirty="0"/>
              <a:t> </a:t>
            </a:r>
            <a:r>
              <a:rPr lang="en-US" dirty="0" err="1"/>
              <a:t>degli</a:t>
            </a:r>
            <a:r>
              <a:rPr lang="en-US" dirty="0"/>
              <a:t> </a:t>
            </a:r>
            <a:r>
              <a:rPr lang="en-US" dirty="0" err="1"/>
              <a:t>errori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807482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Mauro Servienti</a:t>
            </a:r>
            <a:endParaRPr lang="it-IT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2000" dirty="0"/>
              <a:t>Solution Architect @ Particular Software, makers of NServiceBus</a:t>
            </a:r>
          </a:p>
          <a:p>
            <a:pPr marL="0" indent="0">
              <a:buNone/>
            </a:pPr>
            <a:endParaRPr lang="en-US" sz="2000" dirty="0"/>
          </a:p>
          <a:p>
            <a:pPr marL="0" indent="0">
              <a:buNone/>
            </a:pPr>
            <a:r>
              <a:rPr lang="en-US" sz="2000" dirty="0"/>
              <a:t>mauro.servienti@particular.net</a:t>
            </a:r>
          </a:p>
          <a:p>
            <a:pPr marL="0" indent="0">
              <a:buNone/>
            </a:pPr>
            <a:r>
              <a:rPr lang="en-US" sz="2000" dirty="0"/>
              <a:t>@</a:t>
            </a:r>
            <a:r>
              <a:rPr lang="en-US" sz="2000" dirty="0" err="1"/>
              <a:t>mauroservienti</a:t>
            </a:r>
            <a:endParaRPr lang="en-US" sz="2000" dirty="0"/>
          </a:p>
          <a:p>
            <a:pPr marL="0" indent="0">
              <a:buNone/>
            </a:pPr>
            <a:endParaRPr lang="en-US" sz="2000" dirty="0"/>
          </a:p>
          <a:p>
            <a:pPr marL="0" indent="0">
              <a:buNone/>
            </a:pPr>
            <a:r>
              <a:rPr lang="en-US" sz="2000" dirty="0"/>
              <a:t>Microsoft MVP / Visual C#</a:t>
            </a:r>
            <a:endParaRPr lang="it-IT" sz="2000" dirty="0"/>
          </a:p>
        </p:txBody>
      </p:sp>
    </p:spTree>
    <p:extLst>
      <p:ext uri="{BB962C8B-B14F-4D97-AF65-F5344CB8AC3E}">
        <p14:creationId xmlns:p14="http://schemas.microsoft.com/office/powerpoint/2010/main" val="28523268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err="1"/>
              <a:t>Microservices</a:t>
            </a:r>
            <a:endParaRPr lang="it-IT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dirty="0"/>
              <a:t>My 2 </a:t>
            </a:r>
            <a:r>
              <a:rPr lang="it-IT" dirty="0" err="1"/>
              <a:t>cents</a:t>
            </a:r>
            <a:r>
              <a:rPr lang="it-IT" dirty="0"/>
              <a:t>…</a:t>
            </a:r>
          </a:p>
        </p:txBody>
      </p:sp>
    </p:spTree>
    <p:extLst>
      <p:ext uri="{BB962C8B-B14F-4D97-AF65-F5344CB8AC3E}">
        <p14:creationId xmlns:p14="http://schemas.microsoft.com/office/powerpoint/2010/main" val="25203963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www.wnd.com/files/2015/03/poop-emoji-emoticon-600-300x30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30900" y="973837"/>
            <a:ext cx="4358731" cy="43587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0" y="5332568"/>
            <a:ext cx="9144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800" dirty="0"/>
              <a:t>Una cagata pazzesca… </a:t>
            </a:r>
            <a:r>
              <a:rPr lang="it-IT" sz="2800" dirty="0">
                <a:sym typeface="Wingdings" panose="05000000000000000000" pitchFamily="2" charset="2"/>
              </a:rPr>
              <a:t></a:t>
            </a:r>
            <a:r>
              <a:rPr lang="it-IT" sz="2800" dirty="0"/>
              <a:t> (cit.)</a:t>
            </a:r>
          </a:p>
        </p:txBody>
      </p:sp>
    </p:spTree>
    <p:extLst>
      <p:ext uri="{BB962C8B-B14F-4D97-AF65-F5344CB8AC3E}">
        <p14:creationId xmlns:p14="http://schemas.microsoft.com/office/powerpoint/2010/main" val="26280538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0" y="0"/>
            <a:ext cx="9144000" cy="6858000"/>
          </a:xfrm>
        </p:spPr>
        <p:txBody>
          <a:bodyPr>
            <a:normAutofit/>
          </a:bodyPr>
          <a:lstStyle/>
          <a:p>
            <a:pPr algn="ctr"/>
            <a:r>
              <a:rPr lang="en-US" sz="9600" dirty="0" err="1"/>
              <a:t>Possiamo</a:t>
            </a:r>
            <a:r>
              <a:rPr lang="en-US" sz="9600" dirty="0"/>
              <a:t> </a:t>
            </a:r>
            <a:r>
              <a:rPr lang="en-US" sz="9600" dirty="0" err="1"/>
              <a:t>chiamare</a:t>
            </a:r>
            <a:r>
              <a:rPr lang="en-US" sz="9600" dirty="0"/>
              <a:t> </a:t>
            </a:r>
            <a:r>
              <a:rPr lang="en-US" sz="9600" dirty="0" err="1"/>
              <a:t>quello</a:t>
            </a:r>
            <a:r>
              <a:rPr lang="en-US" sz="9600" dirty="0"/>
              <a:t> </a:t>
            </a:r>
            <a:r>
              <a:rPr lang="en-US" sz="9600" dirty="0" err="1"/>
              <a:t>che</a:t>
            </a:r>
            <a:r>
              <a:rPr lang="en-US" sz="9600" dirty="0"/>
              <a:t> </a:t>
            </a:r>
            <a:r>
              <a:rPr lang="en-US" sz="9600" dirty="0" err="1"/>
              <a:t>abbiamo</a:t>
            </a:r>
            <a:r>
              <a:rPr lang="en-US" sz="9600" dirty="0"/>
              <a:t> </a:t>
            </a:r>
            <a:r>
              <a:rPr lang="en-US" sz="9600" dirty="0" err="1"/>
              <a:t>visto</a:t>
            </a:r>
            <a:r>
              <a:rPr lang="en-US" sz="9600" dirty="0"/>
              <a:t> </a:t>
            </a:r>
            <a:r>
              <a:rPr lang="en-US" sz="9600" b="1" i="1" dirty="0" err="1"/>
              <a:t>microservice</a:t>
            </a:r>
            <a:r>
              <a:rPr lang="en-US" sz="9600" dirty="0"/>
              <a:t>?</a:t>
            </a:r>
            <a:endParaRPr lang="it-IT" sz="9600" dirty="0"/>
          </a:p>
        </p:txBody>
      </p:sp>
    </p:spTree>
    <p:extLst>
      <p:ext uri="{BB962C8B-B14F-4D97-AF65-F5344CB8AC3E}">
        <p14:creationId xmlns:p14="http://schemas.microsoft.com/office/powerpoint/2010/main" val="37760448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0" y="0"/>
            <a:ext cx="9144000" cy="6858000"/>
          </a:xfrm>
        </p:spPr>
        <p:txBody>
          <a:bodyPr>
            <a:normAutofit/>
          </a:bodyPr>
          <a:lstStyle/>
          <a:p>
            <a:pPr algn="ctr"/>
            <a:r>
              <a:rPr lang="en-US" sz="8800" dirty="0"/>
              <a:t>Il </a:t>
            </a:r>
            <a:r>
              <a:rPr lang="en-US" sz="8800" dirty="0" err="1"/>
              <a:t>problema</a:t>
            </a:r>
            <a:r>
              <a:rPr lang="en-US" sz="8800" dirty="0"/>
              <a:t> </a:t>
            </a:r>
            <a:r>
              <a:rPr lang="it-IT" sz="8800" dirty="0"/>
              <a:t>è:</a:t>
            </a:r>
            <a:br>
              <a:rPr lang="it-IT" sz="8800" dirty="0"/>
            </a:br>
            <a:r>
              <a:rPr lang="it-IT" sz="8800" dirty="0"/>
              <a:t>possiamo chiamare qualsiasi cosa </a:t>
            </a:r>
            <a:r>
              <a:rPr lang="it-IT" sz="8800" b="1" i="1" dirty="0" err="1"/>
              <a:t>microservice</a:t>
            </a:r>
            <a:endParaRPr lang="it-IT" sz="8800" b="1" i="1" dirty="0"/>
          </a:p>
        </p:txBody>
      </p:sp>
    </p:spTree>
    <p:extLst>
      <p:ext uri="{BB962C8B-B14F-4D97-AF65-F5344CB8AC3E}">
        <p14:creationId xmlns:p14="http://schemas.microsoft.com/office/powerpoint/2010/main" val="5446012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0" y="0"/>
            <a:ext cx="9144000" cy="6858000"/>
          </a:xfrm>
        </p:spPr>
        <p:txBody>
          <a:bodyPr>
            <a:normAutofit/>
          </a:bodyPr>
          <a:lstStyle/>
          <a:p>
            <a:pPr algn="ctr"/>
            <a:r>
              <a:rPr lang="it-IT" sz="8800" b="1" i="1" dirty="0" err="1">
                <a:solidFill>
                  <a:schemeClr val="bg1"/>
                </a:solidFill>
              </a:rPr>
              <a:t>microservice</a:t>
            </a:r>
            <a:r>
              <a:rPr lang="it-IT" sz="8800" dirty="0">
                <a:solidFill>
                  <a:schemeClr val="bg1"/>
                </a:solidFill>
              </a:rPr>
              <a:t> confonde</a:t>
            </a:r>
            <a:br>
              <a:rPr lang="it-IT" sz="8800" dirty="0">
                <a:solidFill>
                  <a:schemeClr val="bg1"/>
                </a:solidFill>
              </a:rPr>
            </a:br>
            <a:r>
              <a:rPr lang="it-IT" sz="8800" dirty="0">
                <a:solidFill>
                  <a:schemeClr val="bg1"/>
                </a:solidFill>
              </a:rPr>
              <a:t>design e </a:t>
            </a:r>
            <a:r>
              <a:rPr lang="it-IT" sz="8800" dirty="0" err="1">
                <a:solidFill>
                  <a:schemeClr val="bg1"/>
                </a:solidFill>
              </a:rPr>
              <a:t>deploy</a:t>
            </a:r>
            <a:endParaRPr lang="it-IT" sz="8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3074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Curiosi</a:t>
            </a:r>
            <a:r>
              <a:rPr lang="en-US" dirty="0"/>
              <a:t>?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119902" y="4879251"/>
            <a:ext cx="7886700" cy="511500"/>
          </a:xfrm>
        </p:spPr>
        <p:txBody>
          <a:bodyPr/>
          <a:lstStyle/>
          <a:p>
            <a:pPr marL="0" indent="0">
              <a:buNone/>
            </a:pPr>
            <a:r>
              <a:rPr lang="en-US" i="1" dirty="0"/>
              <a:t>Free e-book available at:</a:t>
            </a:r>
            <a:endParaRPr lang="it-IT" i="1" dirty="0"/>
          </a:p>
        </p:txBody>
      </p:sp>
      <p:pic>
        <p:nvPicPr>
          <p:cNvPr id="1026" name="Picture 2" descr="https://liveparticularwebstr.blob.core.windows.net/media/Default/img/cover-8-fallacies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52492" y="97303"/>
            <a:ext cx="3302142" cy="49873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19902" y="5283623"/>
            <a:ext cx="883248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5400" dirty="0"/>
              <a:t>http://go.particular.net/Liguria</a:t>
            </a:r>
          </a:p>
        </p:txBody>
      </p:sp>
    </p:spTree>
    <p:extLst>
      <p:ext uri="{BB962C8B-B14F-4D97-AF65-F5344CB8AC3E}">
        <p14:creationId xmlns:p14="http://schemas.microsoft.com/office/powerpoint/2010/main" val="33065919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8800" dirty="0"/>
              <a:t>Grazie</a:t>
            </a:r>
            <a:endParaRPr lang="it-IT" sz="8800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4000" dirty="0" err="1"/>
              <a:t>Andate</a:t>
            </a:r>
            <a:r>
              <a:rPr lang="en-US" sz="4000" dirty="0"/>
              <a:t> e SOA-</a:t>
            </a:r>
            <a:r>
              <a:rPr lang="en-US" sz="4000" dirty="0" err="1"/>
              <a:t>ificate</a:t>
            </a:r>
            <a:r>
              <a:rPr lang="en-US" sz="4000" dirty="0"/>
              <a:t> </a:t>
            </a:r>
            <a:r>
              <a:rPr lang="en-US" sz="4000" dirty="0" err="1"/>
              <a:t>il</a:t>
            </a:r>
            <a:r>
              <a:rPr lang="en-US" sz="4000" dirty="0"/>
              <a:t> </a:t>
            </a:r>
            <a:r>
              <a:rPr lang="en-US" sz="4000" dirty="0" err="1"/>
              <a:t>mondo</a:t>
            </a:r>
            <a:r>
              <a:rPr lang="en-US" sz="4000" dirty="0"/>
              <a:t> :-)</a:t>
            </a:r>
            <a:endParaRPr lang="it-IT" sz="4000" dirty="0"/>
          </a:p>
        </p:txBody>
      </p:sp>
    </p:spTree>
    <p:extLst>
      <p:ext uri="{BB962C8B-B14F-4D97-AF65-F5344CB8AC3E}">
        <p14:creationId xmlns:p14="http://schemas.microsoft.com/office/powerpoint/2010/main" val="527017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All I want to do when I wake up in the morning is…</a:t>
            </a:r>
            <a:endParaRPr lang="it-IT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(cit. Rosanna, Toto, Toto IV)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8895530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787400"/>
            <a:ext cx="9144000" cy="1574799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8800" dirty="0" err="1"/>
              <a:t>TicketOne</a:t>
            </a:r>
            <a:endParaRPr lang="it-IT" sz="8800" dirty="0"/>
          </a:p>
        </p:txBody>
      </p:sp>
      <p:sp>
        <p:nvSpPr>
          <p:cNvPr id="6" name="Rectangle 5"/>
          <p:cNvSpPr/>
          <p:nvPr/>
        </p:nvSpPr>
        <p:spPr>
          <a:xfrm>
            <a:off x="0" y="2667000"/>
            <a:ext cx="9144000" cy="1574799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8800" dirty="0"/>
              <a:t>un </a:t>
            </a:r>
            <a:r>
              <a:rPr lang="en-US" sz="8800" dirty="0" err="1"/>
              <a:t>biglietto</a:t>
            </a:r>
            <a:endParaRPr lang="it-IT" sz="8800" dirty="0"/>
          </a:p>
        </p:txBody>
      </p:sp>
      <p:sp>
        <p:nvSpPr>
          <p:cNvPr id="7" name="Rectangle 6"/>
          <p:cNvSpPr/>
          <p:nvPr/>
        </p:nvSpPr>
        <p:spPr>
          <a:xfrm>
            <a:off x="0" y="4546600"/>
            <a:ext cx="9144000" cy="1574799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8800" dirty="0"/>
              <a:t>Stage dive… :-)</a:t>
            </a:r>
            <a:endParaRPr lang="it-IT" sz="8800" dirty="0"/>
          </a:p>
        </p:txBody>
      </p:sp>
    </p:spTree>
    <p:extLst>
      <p:ext uri="{BB962C8B-B14F-4D97-AF65-F5344CB8AC3E}">
        <p14:creationId xmlns:p14="http://schemas.microsoft.com/office/powerpoint/2010/main" val="9198332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Tutto quello che </a:t>
            </a:r>
            <a:r>
              <a:rPr lang="it-IT" b="1" i="1" dirty="0"/>
              <a:t>loro</a:t>
            </a:r>
            <a:r>
              <a:rPr lang="it-IT" dirty="0"/>
              <a:t> vogliono è…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4295874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397934"/>
            <a:ext cx="9144000" cy="800102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6000" dirty="0" err="1"/>
              <a:t>Mostrarmi</a:t>
            </a:r>
            <a:r>
              <a:rPr lang="en-US" sz="6000" dirty="0"/>
              <a:t> </a:t>
            </a:r>
            <a:r>
              <a:rPr lang="en-US" sz="6000" dirty="0" err="1"/>
              <a:t>i</a:t>
            </a:r>
            <a:r>
              <a:rPr lang="en-US" sz="6000" dirty="0"/>
              <a:t> </a:t>
            </a:r>
            <a:r>
              <a:rPr lang="en-US" sz="6000" dirty="0" err="1"/>
              <a:t>biglietti</a:t>
            </a:r>
            <a:endParaRPr lang="it-IT" sz="6000" dirty="0"/>
          </a:p>
        </p:txBody>
      </p:sp>
      <p:sp>
        <p:nvSpPr>
          <p:cNvPr id="3" name="Rectangle 2"/>
          <p:cNvSpPr/>
          <p:nvPr/>
        </p:nvSpPr>
        <p:spPr>
          <a:xfrm>
            <a:off x="0" y="1408007"/>
            <a:ext cx="9144000" cy="800102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6000" dirty="0" err="1"/>
              <a:t>Prenotare</a:t>
            </a:r>
            <a:r>
              <a:rPr lang="en-US" sz="6000" dirty="0"/>
              <a:t> </a:t>
            </a:r>
            <a:r>
              <a:rPr lang="en-US" sz="6000" dirty="0" err="1"/>
              <a:t>il</a:t>
            </a:r>
            <a:r>
              <a:rPr lang="en-US" sz="6000" dirty="0"/>
              <a:t> </a:t>
            </a:r>
            <a:r>
              <a:rPr lang="en-US" sz="6000" dirty="0" err="1"/>
              <a:t>posto</a:t>
            </a:r>
            <a:endParaRPr lang="it-IT" sz="6000" dirty="0"/>
          </a:p>
        </p:txBody>
      </p:sp>
      <p:sp>
        <p:nvSpPr>
          <p:cNvPr id="4" name="Rectangle 3"/>
          <p:cNvSpPr/>
          <p:nvPr/>
        </p:nvSpPr>
        <p:spPr>
          <a:xfrm>
            <a:off x="0" y="2418080"/>
            <a:ext cx="9144000" cy="800102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6000" dirty="0" err="1"/>
              <a:t>Farmi</a:t>
            </a:r>
            <a:r>
              <a:rPr lang="en-US" sz="6000" dirty="0"/>
              <a:t> </a:t>
            </a:r>
            <a:r>
              <a:rPr lang="en-US" sz="6000" dirty="0" err="1"/>
              <a:t>pagare</a:t>
            </a:r>
            <a:endParaRPr lang="it-IT" sz="6000" dirty="0"/>
          </a:p>
        </p:txBody>
      </p:sp>
      <p:sp>
        <p:nvSpPr>
          <p:cNvPr id="5" name="Rectangle 4"/>
          <p:cNvSpPr/>
          <p:nvPr/>
        </p:nvSpPr>
        <p:spPr>
          <a:xfrm>
            <a:off x="0" y="4438226"/>
            <a:ext cx="9144000" cy="800102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6000" dirty="0" err="1"/>
              <a:t>Assicurare</a:t>
            </a:r>
            <a:r>
              <a:rPr lang="en-US" sz="6000" dirty="0"/>
              <a:t> </a:t>
            </a:r>
            <a:r>
              <a:rPr lang="en-US" sz="6000" dirty="0" err="1"/>
              <a:t>i</a:t>
            </a:r>
            <a:r>
              <a:rPr lang="en-US" sz="6000" dirty="0"/>
              <a:t> </a:t>
            </a:r>
            <a:r>
              <a:rPr lang="en-US" sz="6000" dirty="0" err="1"/>
              <a:t>biglietti</a:t>
            </a:r>
            <a:endParaRPr lang="it-IT" sz="6000" dirty="0"/>
          </a:p>
        </p:txBody>
      </p:sp>
      <p:sp>
        <p:nvSpPr>
          <p:cNvPr id="6" name="Rectangle 5"/>
          <p:cNvSpPr/>
          <p:nvPr/>
        </p:nvSpPr>
        <p:spPr>
          <a:xfrm>
            <a:off x="0" y="5448298"/>
            <a:ext cx="9144000" cy="800102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6000" dirty="0" err="1"/>
              <a:t>Spedire</a:t>
            </a:r>
            <a:endParaRPr lang="it-IT" sz="6000" dirty="0"/>
          </a:p>
        </p:txBody>
      </p:sp>
      <p:sp>
        <p:nvSpPr>
          <p:cNvPr id="7" name="Rectangle 6"/>
          <p:cNvSpPr/>
          <p:nvPr/>
        </p:nvSpPr>
        <p:spPr>
          <a:xfrm>
            <a:off x="0" y="3428153"/>
            <a:ext cx="9144000" cy="800102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6000" dirty="0" err="1"/>
              <a:t>Gestire</a:t>
            </a:r>
            <a:r>
              <a:rPr lang="en-US" sz="6000" dirty="0"/>
              <a:t> la </a:t>
            </a:r>
            <a:r>
              <a:rPr lang="en-US" sz="6000" dirty="0" err="1"/>
              <a:t>loro</a:t>
            </a:r>
            <a:r>
              <a:rPr lang="en-US" sz="6000" dirty="0"/>
              <a:t> “</a:t>
            </a:r>
            <a:r>
              <a:rPr lang="en-US" sz="6000" dirty="0" err="1"/>
              <a:t>roba</a:t>
            </a:r>
            <a:r>
              <a:rPr lang="en-US" sz="6000" dirty="0"/>
              <a:t>”</a:t>
            </a:r>
            <a:endParaRPr lang="it-IT" sz="6000" dirty="0"/>
          </a:p>
        </p:txBody>
      </p:sp>
    </p:spTree>
    <p:extLst>
      <p:ext uri="{BB962C8B-B14F-4D97-AF65-F5344CB8AC3E}">
        <p14:creationId xmlns:p14="http://schemas.microsoft.com/office/powerpoint/2010/main" val="3356036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387275"/>
            <a:ext cx="7886700" cy="5789688"/>
          </a:xfrm>
        </p:spPr>
        <p:txBody>
          <a:bodyPr anchor="ctr">
            <a:normAutofit lnSpcReduction="10000"/>
          </a:bodyPr>
          <a:lstStyle/>
          <a:p>
            <a:pPr marL="0" indent="0" algn="ctr">
              <a:buNone/>
            </a:pPr>
            <a:r>
              <a:rPr lang="en-US" sz="8000" dirty="0"/>
              <a:t>In </a:t>
            </a:r>
            <a:r>
              <a:rPr lang="en-US" sz="8000" dirty="0" err="1"/>
              <a:t>alcuni</a:t>
            </a:r>
            <a:r>
              <a:rPr lang="en-US" sz="8000" dirty="0"/>
              <a:t> </a:t>
            </a:r>
            <a:r>
              <a:rPr lang="en-US" sz="8000" dirty="0" err="1"/>
              <a:t>casi</a:t>
            </a:r>
            <a:r>
              <a:rPr lang="en-US" sz="8000" dirty="0"/>
              <a:t> </a:t>
            </a:r>
            <a:r>
              <a:rPr lang="en-US" sz="8000" dirty="0" err="1"/>
              <a:t>l’ordine</a:t>
            </a:r>
            <a:r>
              <a:rPr lang="en-US" sz="8000" dirty="0"/>
              <a:t> è </a:t>
            </a:r>
            <a:r>
              <a:rPr lang="en-US" sz="8000" dirty="0" err="1"/>
              <a:t>importante</a:t>
            </a:r>
            <a:r>
              <a:rPr lang="en-US" sz="8000" dirty="0"/>
              <a:t>…</a:t>
            </a:r>
          </a:p>
          <a:p>
            <a:pPr marL="0" indent="0" algn="ctr">
              <a:buNone/>
            </a:pPr>
            <a:endParaRPr lang="en-US" sz="8000" dirty="0"/>
          </a:p>
          <a:p>
            <a:pPr marL="0" indent="0" algn="ctr">
              <a:buNone/>
            </a:pPr>
            <a:r>
              <a:rPr lang="en-US" sz="8000" dirty="0"/>
              <a:t>in </a:t>
            </a:r>
            <a:r>
              <a:rPr lang="en-US" sz="8000" dirty="0" err="1"/>
              <a:t>altri</a:t>
            </a:r>
            <a:r>
              <a:rPr lang="en-US" sz="8000" dirty="0"/>
              <a:t> no…</a:t>
            </a:r>
            <a:endParaRPr lang="it-IT" sz="8000" dirty="0"/>
          </a:p>
        </p:txBody>
      </p:sp>
    </p:spTree>
    <p:extLst>
      <p:ext uri="{BB962C8B-B14F-4D97-AF65-F5344CB8AC3E}">
        <p14:creationId xmlns:p14="http://schemas.microsoft.com/office/powerpoint/2010/main" val="16054859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2689" y="194732"/>
            <a:ext cx="8789907" cy="52014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600" dirty="0" err="1">
                <a:solidFill>
                  <a:schemeClr val="bg1"/>
                </a:solidFill>
              </a:rPr>
              <a:t>trovate</a:t>
            </a:r>
            <a:endParaRPr lang="en-US" sz="16600" dirty="0">
              <a:solidFill>
                <a:schemeClr val="bg1"/>
              </a:solidFill>
            </a:endParaRPr>
          </a:p>
          <a:p>
            <a:pPr algn="ctr"/>
            <a:r>
              <a:rPr lang="en-US" sz="16600" dirty="0" err="1">
                <a:solidFill>
                  <a:schemeClr val="bg1"/>
                </a:solidFill>
              </a:rPr>
              <a:t>l’inghippo</a:t>
            </a:r>
            <a:endParaRPr lang="it-IT" sz="239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86066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387275"/>
            <a:ext cx="7886700" cy="5789688"/>
          </a:xfrm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US" sz="8000" dirty="0" err="1"/>
              <a:t>Risorse</a:t>
            </a:r>
            <a:r>
              <a:rPr lang="en-US" sz="8000" dirty="0"/>
              <a:t> diverse</a:t>
            </a:r>
          </a:p>
          <a:p>
            <a:pPr marL="0" indent="0" algn="ctr">
              <a:buNone/>
            </a:pPr>
            <a:r>
              <a:rPr lang="en-US" sz="8000" dirty="0"/>
              <a:t>-- </a:t>
            </a:r>
          </a:p>
          <a:p>
            <a:pPr marL="0" indent="0" algn="ctr">
              <a:buNone/>
            </a:pPr>
            <a:r>
              <a:rPr lang="en-US" sz="8000" dirty="0" err="1"/>
              <a:t>Diversi</a:t>
            </a:r>
            <a:r>
              <a:rPr lang="en-US" sz="8000" dirty="0"/>
              <a:t> “owner”</a:t>
            </a:r>
            <a:endParaRPr lang="it-IT" sz="8000" dirty="0"/>
          </a:p>
        </p:txBody>
      </p:sp>
    </p:spTree>
    <p:extLst>
      <p:ext uri="{BB962C8B-B14F-4D97-AF65-F5344CB8AC3E}">
        <p14:creationId xmlns:p14="http://schemas.microsoft.com/office/powerpoint/2010/main" val="3497788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894</TotalTime>
  <Words>372</Words>
  <Application>Microsoft Office PowerPoint</Application>
  <PresentationFormat>On-screen Show (4:3)</PresentationFormat>
  <Paragraphs>104</Paragraphs>
  <Slides>26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31" baseType="lpstr">
      <vt:lpstr>Arial</vt:lpstr>
      <vt:lpstr>Calibri</vt:lpstr>
      <vt:lpstr>Calibri Light</vt:lpstr>
      <vt:lpstr>Wingdings</vt:lpstr>
      <vt:lpstr>Office Theme</vt:lpstr>
      <vt:lpstr>Microservice: SOA e DDD alla massima potenza</vt:lpstr>
      <vt:lpstr>Mauro Servienti</vt:lpstr>
      <vt:lpstr>All I want to do when I wake up in the morning is…</vt:lpstr>
      <vt:lpstr>PowerPoint Presentation</vt:lpstr>
      <vt:lpstr>Tutto quello che loro vogliono è…</vt:lpstr>
      <vt:lpstr>PowerPoint Presentation</vt:lpstr>
      <vt:lpstr>PowerPoint Presentation</vt:lpstr>
      <vt:lpstr>PowerPoint Presentation</vt:lpstr>
      <vt:lpstr>PowerPoint Presentation</vt:lpstr>
      <vt:lpstr>“Transaction boundaries”</vt:lpstr>
      <vt:lpstr>PowerPoint Presentation</vt:lpstr>
      <vt:lpstr>PowerPoint Presentation</vt:lpstr>
      <vt:lpstr>PowerPoint Presentation</vt:lpstr>
      <vt:lpstr>Messaging Patterns</vt:lpstr>
      <vt:lpstr>PowerPoint Presentation</vt:lpstr>
      <vt:lpstr>PowerPoint Presentation</vt:lpstr>
      <vt:lpstr>PowerPoint Presentation</vt:lpstr>
      <vt:lpstr>Demo</vt:lpstr>
      <vt:lpstr>Riepilogo</vt:lpstr>
      <vt:lpstr>Microservices</vt:lpstr>
      <vt:lpstr>PowerPoint Presentation</vt:lpstr>
      <vt:lpstr>Possiamo chiamare quello che abbiamo visto microservice?</vt:lpstr>
      <vt:lpstr>Il problema è: possiamo chiamare qualsiasi cosa microservice</vt:lpstr>
      <vt:lpstr>microservice confonde design e deploy</vt:lpstr>
      <vt:lpstr>Curiosi?</vt:lpstr>
      <vt:lpstr>Grazie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Mauro Servienti</dc:creator>
  <cp:lastModifiedBy>Mauro Servienti</cp:lastModifiedBy>
  <cp:revision>64</cp:revision>
  <dcterms:created xsi:type="dcterms:W3CDTF">2016-03-04T08:01:00Z</dcterms:created>
  <dcterms:modified xsi:type="dcterms:W3CDTF">2016-03-16T17:51:58Z</dcterms:modified>
</cp:coreProperties>
</file>